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5" r:id="rId5"/>
    <p:sldId id="260" r:id="rId6"/>
    <p:sldId id="261" r:id="rId7"/>
    <p:sldId id="269" r:id="rId8"/>
    <p:sldId id="262" r:id="rId9"/>
    <p:sldId id="263" r:id="rId10"/>
    <p:sldId id="264" r:id="rId11"/>
    <p:sldId id="270" r:id="rId12"/>
    <p:sldId id="259" r:id="rId13"/>
    <p:sldId id="257" r:id="rId14"/>
    <p:sldId id="27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91903-7BC8-4265-89C3-E7C201CB95B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815A2F-869F-45EC-A5A5-79DA635DC9BB}">
      <dgm:prSet/>
      <dgm:spPr/>
      <dgm:t>
        <a:bodyPr/>
        <a:lstStyle/>
        <a:p>
          <a:r>
            <a:rPr lang="en-US" dirty="0"/>
            <a:t>KSU and Human Subjects Research</a:t>
          </a:r>
        </a:p>
      </dgm:t>
    </dgm:pt>
    <dgm:pt modelId="{9C46509E-3A91-4B05-A08C-9BE2B2D63371}" type="parTrans" cxnId="{B9122467-AEF0-4073-A24B-4E4C75150E43}">
      <dgm:prSet/>
      <dgm:spPr/>
      <dgm:t>
        <a:bodyPr/>
        <a:lstStyle/>
        <a:p>
          <a:endParaRPr lang="en-US"/>
        </a:p>
      </dgm:t>
    </dgm:pt>
    <dgm:pt modelId="{848F9869-3620-4CA5-A2AA-15C73F6CFAB9}" type="sibTrans" cxnId="{B9122467-AEF0-4073-A24B-4E4C75150E43}">
      <dgm:prSet/>
      <dgm:spPr/>
      <dgm:t>
        <a:bodyPr/>
        <a:lstStyle/>
        <a:p>
          <a:endParaRPr lang="en-US"/>
        </a:p>
      </dgm:t>
    </dgm:pt>
    <dgm:pt modelId="{7B840078-EA08-4809-89A5-97FC72228A62}">
      <dgm:prSet/>
      <dgm:spPr/>
      <dgm:t>
        <a:bodyPr/>
        <a:lstStyle/>
        <a:p>
          <a:r>
            <a:rPr lang="en-US" dirty="0"/>
            <a:t>WCHHS and Human Subjects Research</a:t>
          </a:r>
        </a:p>
      </dgm:t>
    </dgm:pt>
    <dgm:pt modelId="{C3C61542-02AF-44CE-BB9F-F5DDCD55D849}" type="parTrans" cxnId="{CF7A52A9-29F4-481D-9406-748B54263D54}">
      <dgm:prSet/>
      <dgm:spPr/>
      <dgm:t>
        <a:bodyPr/>
        <a:lstStyle/>
        <a:p>
          <a:endParaRPr lang="en-US"/>
        </a:p>
      </dgm:t>
    </dgm:pt>
    <dgm:pt modelId="{B656E0E2-66BA-437D-90A1-9343328F8822}" type="sibTrans" cxnId="{CF7A52A9-29F4-481D-9406-748B54263D54}">
      <dgm:prSet/>
      <dgm:spPr/>
      <dgm:t>
        <a:bodyPr/>
        <a:lstStyle/>
        <a:p>
          <a:endParaRPr lang="en-US"/>
        </a:p>
      </dgm:t>
    </dgm:pt>
    <dgm:pt modelId="{3867FB44-B67A-4CD2-A974-D27D5708C272}" type="pres">
      <dgm:prSet presAssocID="{32891903-7BC8-4265-89C3-E7C201CB95B3}" presName="linear" presStyleCnt="0">
        <dgm:presLayoutVars>
          <dgm:animLvl val="lvl"/>
          <dgm:resizeHandles val="exact"/>
        </dgm:presLayoutVars>
      </dgm:prSet>
      <dgm:spPr/>
    </dgm:pt>
    <dgm:pt modelId="{303E4296-912E-4E62-AE1C-DC6BD77A31BE}" type="pres">
      <dgm:prSet presAssocID="{7F815A2F-869F-45EC-A5A5-79DA635DC9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796A43-8568-464C-92FE-E9A0F2291270}" type="pres">
      <dgm:prSet presAssocID="{848F9869-3620-4CA5-A2AA-15C73F6CFAB9}" presName="spacer" presStyleCnt="0"/>
      <dgm:spPr/>
    </dgm:pt>
    <dgm:pt modelId="{CE402DF1-1746-4262-B6C9-E931F8D71376}" type="pres">
      <dgm:prSet presAssocID="{7B840078-EA08-4809-89A5-97FC72228A6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9122467-AEF0-4073-A24B-4E4C75150E43}" srcId="{32891903-7BC8-4265-89C3-E7C201CB95B3}" destId="{7F815A2F-869F-45EC-A5A5-79DA635DC9BB}" srcOrd="0" destOrd="0" parTransId="{9C46509E-3A91-4B05-A08C-9BE2B2D63371}" sibTransId="{848F9869-3620-4CA5-A2AA-15C73F6CFAB9}"/>
    <dgm:cxn modelId="{907B4AA6-79A2-4AD2-94FF-B9E1D4C2A26A}" type="presOf" srcId="{32891903-7BC8-4265-89C3-E7C201CB95B3}" destId="{3867FB44-B67A-4CD2-A974-D27D5708C272}" srcOrd="0" destOrd="0" presId="urn:microsoft.com/office/officeart/2005/8/layout/vList2"/>
    <dgm:cxn modelId="{CF7A52A9-29F4-481D-9406-748B54263D54}" srcId="{32891903-7BC8-4265-89C3-E7C201CB95B3}" destId="{7B840078-EA08-4809-89A5-97FC72228A62}" srcOrd="1" destOrd="0" parTransId="{C3C61542-02AF-44CE-BB9F-F5DDCD55D849}" sibTransId="{B656E0E2-66BA-437D-90A1-9343328F8822}"/>
    <dgm:cxn modelId="{156AD6AC-72C0-4CB0-8DCC-8202A9648C32}" type="presOf" srcId="{7B840078-EA08-4809-89A5-97FC72228A62}" destId="{CE402DF1-1746-4262-B6C9-E931F8D71376}" srcOrd="0" destOrd="0" presId="urn:microsoft.com/office/officeart/2005/8/layout/vList2"/>
    <dgm:cxn modelId="{DBA342CE-B41A-471D-80BD-72107DCEC383}" type="presOf" srcId="{7F815A2F-869F-45EC-A5A5-79DA635DC9BB}" destId="{303E4296-912E-4E62-AE1C-DC6BD77A31BE}" srcOrd="0" destOrd="0" presId="urn:microsoft.com/office/officeart/2005/8/layout/vList2"/>
    <dgm:cxn modelId="{F92B1798-3E02-462A-B6EA-6778DB96E43D}" type="presParOf" srcId="{3867FB44-B67A-4CD2-A974-D27D5708C272}" destId="{303E4296-912E-4E62-AE1C-DC6BD77A31BE}" srcOrd="0" destOrd="0" presId="urn:microsoft.com/office/officeart/2005/8/layout/vList2"/>
    <dgm:cxn modelId="{28255F80-A6F8-4578-A734-2CFB4D87B528}" type="presParOf" srcId="{3867FB44-B67A-4CD2-A974-D27D5708C272}" destId="{42796A43-8568-464C-92FE-E9A0F2291270}" srcOrd="1" destOrd="0" presId="urn:microsoft.com/office/officeart/2005/8/layout/vList2"/>
    <dgm:cxn modelId="{4B98FC33-01D9-4AAD-8F95-AF0F0A540B54}" type="presParOf" srcId="{3867FB44-B67A-4CD2-A974-D27D5708C272}" destId="{CE402DF1-1746-4262-B6C9-E931F8D713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E50B4-D7AA-46C9-B9A5-C1C2CE4F604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1B974C-155A-4B90-AF02-263E61BC1294}">
      <dgm:prSet/>
      <dgm:spPr/>
      <dgm:t>
        <a:bodyPr/>
        <a:lstStyle/>
        <a:p>
          <a:r>
            <a:rPr lang="en-US" dirty="0"/>
            <a:t>No recruiting without IRB approval!</a:t>
          </a:r>
        </a:p>
      </dgm:t>
    </dgm:pt>
    <dgm:pt modelId="{94039755-D367-430C-9114-FAE9E6A5C146}" type="parTrans" cxnId="{EB341AE4-0BDC-40DF-925A-2F0AC38F153E}">
      <dgm:prSet/>
      <dgm:spPr/>
      <dgm:t>
        <a:bodyPr/>
        <a:lstStyle/>
        <a:p>
          <a:endParaRPr lang="en-US"/>
        </a:p>
      </dgm:t>
    </dgm:pt>
    <dgm:pt modelId="{4F45D8E0-B48C-4F02-89D3-1EAAB6E46AB7}" type="sibTrans" cxnId="{EB341AE4-0BDC-40DF-925A-2F0AC38F153E}">
      <dgm:prSet/>
      <dgm:spPr/>
      <dgm:t>
        <a:bodyPr/>
        <a:lstStyle/>
        <a:p>
          <a:endParaRPr lang="en-US"/>
        </a:p>
      </dgm:t>
    </dgm:pt>
    <dgm:pt modelId="{D290AADB-D303-43DD-B578-00150C3DCDC1}">
      <dgm:prSet/>
      <dgm:spPr/>
      <dgm:t>
        <a:bodyPr/>
        <a:lstStyle/>
        <a:p>
          <a:r>
            <a:rPr lang="en-US" dirty="0"/>
            <a:t>IRB protocol includes recruiting language &amp; medium, flyers, website text, etc. </a:t>
          </a:r>
        </a:p>
      </dgm:t>
    </dgm:pt>
    <dgm:pt modelId="{2CAEA1EB-7BEB-470B-AAD0-E5E35EC303E8}" type="parTrans" cxnId="{DE24220A-E322-40DB-9C3D-34E43AF66C23}">
      <dgm:prSet/>
      <dgm:spPr/>
      <dgm:t>
        <a:bodyPr/>
        <a:lstStyle/>
        <a:p>
          <a:endParaRPr lang="en-US"/>
        </a:p>
      </dgm:t>
    </dgm:pt>
    <dgm:pt modelId="{D7CC0014-CFA2-46E8-92E2-2036F7303BD6}" type="sibTrans" cxnId="{DE24220A-E322-40DB-9C3D-34E43AF66C23}">
      <dgm:prSet/>
      <dgm:spPr/>
      <dgm:t>
        <a:bodyPr/>
        <a:lstStyle/>
        <a:p>
          <a:endParaRPr lang="en-US"/>
        </a:p>
      </dgm:t>
    </dgm:pt>
    <dgm:pt modelId="{5994225B-B5B5-4612-9F11-4FB2D951E290}">
      <dgm:prSet/>
      <dgm:spPr/>
      <dgm:t>
        <a:bodyPr/>
        <a:lstStyle/>
        <a:p>
          <a:r>
            <a:rPr lang="en-US"/>
            <a:t>HIPAA Restrictions</a:t>
          </a:r>
        </a:p>
      </dgm:t>
    </dgm:pt>
    <dgm:pt modelId="{C62E56FA-4812-4CDF-BD04-CBAEE38A5DA0}" type="parTrans" cxnId="{52F5E081-9436-484E-8242-A27E11C08660}">
      <dgm:prSet/>
      <dgm:spPr/>
      <dgm:t>
        <a:bodyPr/>
        <a:lstStyle/>
        <a:p>
          <a:endParaRPr lang="en-US"/>
        </a:p>
      </dgm:t>
    </dgm:pt>
    <dgm:pt modelId="{BDF8B218-BEDB-4928-BCBE-ED9C2FD75541}" type="sibTrans" cxnId="{52F5E081-9436-484E-8242-A27E11C08660}">
      <dgm:prSet/>
      <dgm:spPr/>
      <dgm:t>
        <a:bodyPr/>
        <a:lstStyle/>
        <a:p>
          <a:endParaRPr lang="en-US"/>
        </a:p>
      </dgm:t>
    </dgm:pt>
    <dgm:pt modelId="{FC20A176-6C1A-4134-866D-1D7E6E9ED035}">
      <dgm:prSet/>
      <dgm:spPr/>
      <dgm:t>
        <a:bodyPr/>
        <a:lstStyle/>
        <a:p>
          <a:r>
            <a:rPr lang="en-US" dirty="0"/>
            <a:t>Clinician can’t just give you a list!</a:t>
          </a:r>
        </a:p>
      </dgm:t>
    </dgm:pt>
    <dgm:pt modelId="{1A3A07E9-1DF3-4831-9D4E-3D0EDDA57577}" type="parTrans" cxnId="{8F942086-479F-48A0-B4E7-AD6B8EF7AA36}">
      <dgm:prSet/>
      <dgm:spPr/>
      <dgm:t>
        <a:bodyPr/>
        <a:lstStyle/>
        <a:p>
          <a:endParaRPr lang="en-US"/>
        </a:p>
      </dgm:t>
    </dgm:pt>
    <dgm:pt modelId="{89A30D69-5690-4DF0-AFC7-F5CEFBECD566}" type="sibTrans" cxnId="{8F942086-479F-48A0-B4E7-AD6B8EF7AA36}">
      <dgm:prSet/>
      <dgm:spPr/>
      <dgm:t>
        <a:bodyPr/>
        <a:lstStyle/>
        <a:p>
          <a:endParaRPr lang="en-US"/>
        </a:p>
      </dgm:t>
    </dgm:pt>
    <dgm:pt modelId="{18344D19-F761-480F-8F7A-1F56ECF169F8}" type="pres">
      <dgm:prSet presAssocID="{469E50B4-D7AA-46C9-B9A5-C1C2CE4F6041}" presName="Name0" presStyleCnt="0">
        <dgm:presLayoutVars>
          <dgm:dir/>
          <dgm:animLvl val="lvl"/>
          <dgm:resizeHandles val="exact"/>
        </dgm:presLayoutVars>
      </dgm:prSet>
      <dgm:spPr/>
    </dgm:pt>
    <dgm:pt modelId="{8A189927-9EB7-42D1-8F2C-004EE0C454E2}" type="pres">
      <dgm:prSet presAssocID="{BA1B974C-155A-4B90-AF02-263E61BC1294}" presName="linNode" presStyleCnt="0"/>
      <dgm:spPr/>
    </dgm:pt>
    <dgm:pt modelId="{15F4D45F-3081-4977-AE6E-07F30336B910}" type="pres">
      <dgm:prSet presAssocID="{BA1B974C-155A-4B90-AF02-263E61BC1294}" presName="parentText" presStyleLbl="node1" presStyleIdx="0" presStyleCnt="3" custScaleX="276886">
        <dgm:presLayoutVars>
          <dgm:chMax val="1"/>
          <dgm:bulletEnabled val="1"/>
        </dgm:presLayoutVars>
      </dgm:prSet>
      <dgm:spPr/>
    </dgm:pt>
    <dgm:pt modelId="{34135F3B-062E-454D-BBE0-C99DDF91534F}" type="pres">
      <dgm:prSet presAssocID="{4F45D8E0-B48C-4F02-89D3-1EAAB6E46AB7}" presName="sp" presStyleCnt="0"/>
      <dgm:spPr/>
    </dgm:pt>
    <dgm:pt modelId="{FA62A2F9-7CAC-4C7B-BBBC-86662A7AFBA1}" type="pres">
      <dgm:prSet presAssocID="{D290AADB-D303-43DD-B578-00150C3DCDC1}" presName="linNode" presStyleCnt="0"/>
      <dgm:spPr/>
    </dgm:pt>
    <dgm:pt modelId="{FBFD8522-9B70-4308-820B-66CCF2C9DB02}" type="pres">
      <dgm:prSet presAssocID="{D290AADB-D303-43DD-B578-00150C3DCDC1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B343DF6F-2529-42E8-8AC7-777403F7966D}" type="pres">
      <dgm:prSet presAssocID="{D7CC0014-CFA2-46E8-92E2-2036F7303BD6}" presName="sp" presStyleCnt="0"/>
      <dgm:spPr/>
    </dgm:pt>
    <dgm:pt modelId="{C3AE649D-3899-4687-90AA-18278633FD01}" type="pres">
      <dgm:prSet presAssocID="{5994225B-B5B5-4612-9F11-4FB2D951E290}" presName="linNode" presStyleCnt="0"/>
      <dgm:spPr/>
    </dgm:pt>
    <dgm:pt modelId="{F5F19A74-E1C8-4D9E-862A-5ABDAC420A75}" type="pres">
      <dgm:prSet presAssocID="{5994225B-B5B5-4612-9F11-4FB2D951E29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A4B7053-25D8-41D0-B5C0-23C89FC69DD1}" type="pres">
      <dgm:prSet presAssocID="{5994225B-B5B5-4612-9F11-4FB2D951E29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E24220A-E322-40DB-9C3D-34E43AF66C23}" srcId="{469E50B4-D7AA-46C9-B9A5-C1C2CE4F6041}" destId="{D290AADB-D303-43DD-B578-00150C3DCDC1}" srcOrd="1" destOrd="0" parTransId="{2CAEA1EB-7BEB-470B-AAD0-E5E35EC303E8}" sibTransId="{D7CC0014-CFA2-46E8-92E2-2036F7303BD6}"/>
    <dgm:cxn modelId="{71AA3F5B-54A2-40F4-99BD-37E98EE9EADC}" type="presOf" srcId="{D290AADB-D303-43DD-B578-00150C3DCDC1}" destId="{FBFD8522-9B70-4308-820B-66CCF2C9DB02}" srcOrd="0" destOrd="0" presId="urn:microsoft.com/office/officeart/2005/8/layout/vList5"/>
    <dgm:cxn modelId="{52F5E081-9436-484E-8242-A27E11C08660}" srcId="{469E50B4-D7AA-46C9-B9A5-C1C2CE4F6041}" destId="{5994225B-B5B5-4612-9F11-4FB2D951E290}" srcOrd="2" destOrd="0" parTransId="{C62E56FA-4812-4CDF-BD04-CBAEE38A5DA0}" sibTransId="{BDF8B218-BEDB-4928-BCBE-ED9C2FD75541}"/>
    <dgm:cxn modelId="{8F942086-479F-48A0-B4E7-AD6B8EF7AA36}" srcId="{5994225B-B5B5-4612-9F11-4FB2D951E290}" destId="{FC20A176-6C1A-4134-866D-1D7E6E9ED035}" srcOrd="0" destOrd="0" parTransId="{1A3A07E9-1DF3-4831-9D4E-3D0EDDA57577}" sibTransId="{89A30D69-5690-4DF0-AFC7-F5CEFBECD566}"/>
    <dgm:cxn modelId="{C6E9DDB3-52C0-4853-8453-266B634CED0B}" type="presOf" srcId="{5994225B-B5B5-4612-9F11-4FB2D951E290}" destId="{F5F19A74-E1C8-4D9E-862A-5ABDAC420A75}" srcOrd="0" destOrd="0" presId="urn:microsoft.com/office/officeart/2005/8/layout/vList5"/>
    <dgm:cxn modelId="{24D279B8-B233-4531-8A42-DECEF5E39451}" type="presOf" srcId="{469E50B4-D7AA-46C9-B9A5-C1C2CE4F6041}" destId="{18344D19-F761-480F-8F7A-1F56ECF169F8}" srcOrd="0" destOrd="0" presId="urn:microsoft.com/office/officeart/2005/8/layout/vList5"/>
    <dgm:cxn modelId="{8BBEA1B9-6282-4511-8F26-E66E5509FB40}" type="presOf" srcId="{BA1B974C-155A-4B90-AF02-263E61BC1294}" destId="{15F4D45F-3081-4977-AE6E-07F30336B910}" srcOrd="0" destOrd="0" presId="urn:microsoft.com/office/officeart/2005/8/layout/vList5"/>
    <dgm:cxn modelId="{EB341AE4-0BDC-40DF-925A-2F0AC38F153E}" srcId="{469E50B4-D7AA-46C9-B9A5-C1C2CE4F6041}" destId="{BA1B974C-155A-4B90-AF02-263E61BC1294}" srcOrd="0" destOrd="0" parTransId="{94039755-D367-430C-9114-FAE9E6A5C146}" sibTransId="{4F45D8E0-B48C-4F02-89D3-1EAAB6E46AB7}"/>
    <dgm:cxn modelId="{0ABCB9F6-11C4-4936-81E9-2CE22DFE250F}" type="presOf" srcId="{FC20A176-6C1A-4134-866D-1D7E6E9ED035}" destId="{4A4B7053-25D8-41D0-B5C0-23C89FC69DD1}" srcOrd="0" destOrd="0" presId="urn:microsoft.com/office/officeart/2005/8/layout/vList5"/>
    <dgm:cxn modelId="{0DC4281C-2047-4CE0-BED6-646C650391CB}" type="presParOf" srcId="{18344D19-F761-480F-8F7A-1F56ECF169F8}" destId="{8A189927-9EB7-42D1-8F2C-004EE0C454E2}" srcOrd="0" destOrd="0" presId="urn:microsoft.com/office/officeart/2005/8/layout/vList5"/>
    <dgm:cxn modelId="{3664B2CF-F1C1-4E4E-8655-252FBFE1B1C9}" type="presParOf" srcId="{8A189927-9EB7-42D1-8F2C-004EE0C454E2}" destId="{15F4D45F-3081-4977-AE6E-07F30336B910}" srcOrd="0" destOrd="0" presId="urn:microsoft.com/office/officeart/2005/8/layout/vList5"/>
    <dgm:cxn modelId="{685E5605-19F7-4D01-B3DB-B4288D5F1F4E}" type="presParOf" srcId="{18344D19-F761-480F-8F7A-1F56ECF169F8}" destId="{34135F3B-062E-454D-BBE0-C99DDF91534F}" srcOrd="1" destOrd="0" presId="urn:microsoft.com/office/officeart/2005/8/layout/vList5"/>
    <dgm:cxn modelId="{0B6326E0-31C3-4B70-84C1-38A37B6DC999}" type="presParOf" srcId="{18344D19-F761-480F-8F7A-1F56ECF169F8}" destId="{FA62A2F9-7CAC-4C7B-BBBC-86662A7AFBA1}" srcOrd="2" destOrd="0" presId="urn:microsoft.com/office/officeart/2005/8/layout/vList5"/>
    <dgm:cxn modelId="{535E441F-6814-4DD4-9F53-B78021D4D377}" type="presParOf" srcId="{FA62A2F9-7CAC-4C7B-BBBC-86662A7AFBA1}" destId="{FBFD8522-9B70-4308-820B-66CCF2C9DB02}" srcOrd="0" destOrd="0" presId="urn:microsoft.com/office/officeart/2005/8/layout/vList5"/>
    <dgm:cxn modelId="{C0648A15-34E6-493C-A453-4BFA0AD3C78B}" type="presParOf" srcId="{18344D19-F761-480F-8F7A-1F56ECF169F8}" destId="{B343DF6F-2529-42E8-8AC7-777403F7966D}" srcOrd="3" destOrd="0" presId="urn:microsoft.com/office/officeart/2005/8/layout/vList5"/>
    <dgm:cxn modelId="{1C37045E-14C2-4177-B36D-07E7AED667E9}" type="presParOf" srcId="{18344D19-F761-480F-8F7A-1F56ECF169F8}" destId="{C3AE649D-3899-4687-90AA-18278633FD01}" srcOrd="4" destOrd="0" presId="urn:microsoft.com/office/officeart/2005/8/layout/vList5"/>
    <dgm:cxn modelId="{BF0FD2A3-3AB0-43B3-BAB6-FD2325F70C1F}" type="presParOf" srcId="{C3AE649D-3899-4687-90AA-18278633FD01}" destId="{F5F19A74-E1C8-4D9E-862A-5ABDAC420A75}" srcOrd="0" destOrd="0" presId="urn:microsoft.com/office/officeart/2005/8/layout/vList5"/>
    <dgm:cxn modelId="{F46AFB88-0208-4D20-B5C6-0D57DF021904}" type="presParOf" srcId="{C3AE649D-3899-4687-90AA-18278633FD01}" destId="{4A4B7053-25D8-41D0-B5C0-23C89FC69D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E4296-912E-4E62-AE1C-DC6BD77A31BE}">
      <dsp:nvSpPr>
        <dsp:cNvPr id="0" name=""/>
        <dsp:cNvSpPr/>
      </dsp:nvSpPr>
      <dsp:spPr>
        <a:xfrm>
          <a:off x="0" y="286681"/>
          <a:ext cx="4310701" cy="2419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KSU and Human Subjects Research</a:t>
          </a:r>
        </a:p>
      </dsp:txBody>
      <dsp:txXfrm>
        <a:off x="118113" y="404794"/>
        <a:ext cx="4074475" cy="2183334"/>
      </dsp:txXfrm>
    </dsp:sp>
    <dsp:sp modelId="{CE402DF1-1746-4262-B6C9-E931F8D71376}">
      <dsp:nvSpPr>
        <dsp:cNvPr id="0" name=""/>
        <dsp:cNvSpPr/>
      </dsp:nvSpPr>
      <dsp:spPr>
        <a:xfrm>
          <a:off x="0" y="2832961"/>
          <a:ext cx="4310701" cy="2419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WCHHS and Human Subjects Research</a:t>
          </a:r>
        </a:p>
      </dsp:txBody>
      <dsp:txXfrm>
        <a:off x="118113" y="2951074"/>
        <a:ext cx="4074475" cy="2183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4D45F-3081-4977-AE6E-07F30336B910}">
      <dsp:nvSpPr>
        <dsp:cNvPr id="0" name=""/>
        <dsp:cNvSpPr/>
      </dsp:nvSpPr>
      <dsp:spPr>
        <a:xfrm>
          <a:off x="0" y="2704"/>
          <a:ext cx="4296861" cy="1785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recruiting without IRB approval!</a:t>
          </a:r>
        </a:p>
      </dsp:txBody>
      <dsp:txXfrm>
        <a:off x="87141" y="89845"/>
        <a:ext cx="4122579" cy="1610812"/>
      </dsp:txXfrm>
    </dsp:sp>
    <dsp:sp modelId="{FBFD8522-9B70-4308-820B-66CCF2C9DB02}">
      <dsp:nvSpPr>
        <dsp:cNvPr id="0" name=""/>
        <dsp:cNvSpPr/>
      </dsp:nvSpPr>
      <dsp:spPr>
        <a:xfrm>
          <a:off x="0" y="1877054"/>
          <a:ext cx="4306494" cy="178509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IRB protocol includes recruiting language &amp; medium, flyers, website text, etc. </a:t>
          </a:r>
        </a:p>
      </dsp:txBody>
      <dsp:txXfrm>
        <a:off x="87141" y="1964195"/>
        <a:ext cx="4132212" cy="1610812"/>
      </dsp:txXfrm>
    </dsp:sp>
    <dsp:sp modelId="{4A4B7053-25D8-41D0-B5C0-23C89FC69DD1}">
      <dsp:nvSpPr>
        <dsp:cNvPr id="0" name=""/>
        <dsp:cNvSpPr/>
      </dsp:nvSpPr>
      <dsp:spPr>
        <a:xfrm rot="5400000">
          <a:off x="2217238" y="3264526"/>
          <a:ext cx="1428075" cy="27588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Clinician can’t just give you a list!</a:t>
          </a:r>
        </a:p>
      </dsp:txBody>
      <dsp:txXfrm rot="-5400000">
        <a:off x="1551852" y="3999626"/>
        <a:ext cx="2689135" cy="1288649"/>
      </dsp:txXfrm>
    </dsp:sp>
    <dsp:sp modelId="{F5F19A74-E1C8-4D9E-862A-5ABDAC420A75}">
      <dsp:nvSpPr>
        <dsp:cNvPr id="0" name=""/>
        <dsp:cNvSpPr/>
      </dsp:nvSpPr>
      <dsp:spPr>
        <a:xfrm>
          <a:off x="0" y="3751403"/>
          <a:ext cx="1551852" cy="178509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HIPAA Restrictions</a:t>
          </a:r>
        </a:p>
      </dsp:txBody>
      <dsp:txXfrm>
        <a:off x="75755" y="3827158"/>
        <a:ext cx="1400342" cy="1633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21DA-25FA-3AEF-E3F1-D65FEFF25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E115C-6D83-06BD-7F9E-C83DA151E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C411-CE0E-6893-D78F-78562426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CF6E-1185-6104-B008-8FA6C8A6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84A0-0FF0-EE76-673B-3B50AEAD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3650-441B-0E64-9916-CF1C510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F3021-446F-F73A-8235-984615370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F8AE9-BAB1-4DF7-41F2-1BEC9041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7D1B2-3CCB-594A-CE34-27D79040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6915-84F4-E70B-4C1D-CBE94F24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7C3BE-D64C-1CD4-74DC-C509BB70F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11494-F642-0B74-7651-FAEED7053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2A75-5D0D-DCD1-11A8-25FB9EBF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F206-1305-042E-44B4-5672C16F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3C3C-ABBB-F47A-480D-6F58DC6A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2543-D7F8-F55B-68ED-94FDAF52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F9B6-1DC4-6FC6-B4A9-3BAFA2E3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6E0E4-DFBC-9280-0507-B5769CB7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999E8-5AFE-82FF-8CEC-33D5D1FD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629B3-1795-A617-921E-6712ED6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79E8-18E1-0E3C-5CCF-11394AA5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739DE-544A-2C1D-D39B-A15227A8F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8DEF8-D7AD-997A-E0F5-B04EB755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10829-BBA5-6BE9-1F09-3546797D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67BCD-86A3-72BD-BABB-FBDCBF32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A6B9-77A3-3A72-97AA-7C62BBE8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9406B-AB4D-29E2-6970-9D4A6CA5E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473DD-6E6F-59FC-1456-B118994D0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A5AE4-7376-85EA-9822-1BECED7C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C05A6-AF1F-5C46-8F92-FFD68D8E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3249B-A0AC-3586-E3A9-8C770F22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DD63-F926-2C56-143F-E488146C5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37B9B-E11F-26FE-5DF1-D1DAE447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58C64-2F76-B567-78EE-07C8DA7FC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485E4-1534-A435-FC66-1FC00C36D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EC53A-F7D5-1CA1-3448-B94367415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0D51A-C3AA-B8F4-0A8F-7A06DB5E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F0139-ED4E-3210-EF69-E2F5EE53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0DDD3-91F1-48CA-139F-BC98C389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9700-2031-1876-1E04-146CCAEE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4746E-7D2E-6B05-FDEC-BE96FCD5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C7117-50A6-3E22-7CD1-C53E8EAF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3556E-98CB-F2E5-F003-E2BE4583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AFF55-2797-AC74-F73C-BE388E9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69A5A-8D9D-C991-1E9C-86146911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74243-C721-9931-FA58-E4205DE8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0313-50B8-39F2-5B0E-75F0135E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C450-797F-1B51-A09B-DFD0D7D79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19D1-AD21-D322-FDB0-EC71818FA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BBB59-BD09-CD33-5E49-FB955043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05156-23FA-EB8F-A701-42D72C3C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CB2A-E57C-01EA-CC55-C210A2C9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6820-182D-51C4-E45A-39CB812F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68907-ED34-E285-500A-124F3FFBA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B0331-472D-DED2-36DE-5CA6055A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7C2F6-EFA4-8BCD-5110-07B0EE52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B886F-4BC0-8FD3-EA8D-39065E20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97010-9DCC-BB86-5D94-FF41A99E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652D7-6191-3A86-CCE8-8882CCB3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C61A-B4BA-5DFA-25B2-5DE4F240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624B8-B727-CA43-AC87-2FE19779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A1E12-5FE8-4797-B138-33AC3C0A1629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3E027-B841-6B3E-6CAC-6FDB63EFC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FAA9-CE48-17DC-5E9A-A78B4A573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8570-EB73-4B8A-8B21-680F374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91CA719F-3DC7-2FE1-3E7C-BAFF7D796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EF53D-646C-3A09-CE91-B9D07436E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2347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/>
              <a:t>Strategies for Recruiting Human Subjects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E2A9E-CB97-EB03-D95D-2E6268DD4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Wellstar College Lunch &amp; Learn Faculty Development Series</a:t>
            </a:r>
          </a:p>
          <a:p>
            <a:r>
              <a:rPr lang="en-US">
                <a:solidFill>
                  <a:srgbClr val="FFFFFF"/>
                </a:solidFill>
              </a:rPr>
              <a:t>4/7/2023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AE209-5549-159B-3243-9189853D8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80" y="5673443"/>
            <a:ext cx="3170039" cy="8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8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29F8EC40-5F1A-827D-813F-988047813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50CC3-A695-AA48-F50B-35C8C908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sz="3600"/>
              <a:t>Don’t over-promise your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C2FF7-8DC1-6D9A-3D8C-06DED4AC1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en-US" sz="2000"/>
              <a:t>Sample size estimation</a:t>
            </a:r>
          </a:p>
          <a:p>
            <a:r>
              <a:rPr lang="en-US" sz="2000"/>
              <a:t>Convenience Sample</a:t>
            </a:r>
          </a:p>
          <a:p>
            <a:r>
              <a:rPr lang="en-US" sz="2000"/>
              <a:t>Statistical Significance</a:t>
            </a:r>
          </a:p>
          <a:p>
            <a:r>
              <a:rPr lang="en-US" sz="2000"/>
              <a:t>Post-hoc power analysis</a:t>
            </a:r>
          </a:p>
        </p:txBody>
      </p:sp>
    </p:spTree>
    <p:extLst>
      <p:ext uri="{BB962C8B-B14F-4D97-AF65-F5344CB8AC3E}">
        <p14:creationId xmlns:p14="http://schemas.microsoft.com/office/powerpoint/2010/main" val="36921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1431B-5AA2-8851-5461-2E31889A1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64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F6B21-7F8B-5301-33A5-C877CD41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Other Resources for Research with Human Subjects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976-99AD-6F87-7FE6-2138566C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35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BCCC3-3933-28E2-448C-83427276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Qualtrics survey administration</a:t>
            </a:r>
          </a:p>
        </p:txBody>
      </p:sp>
      <p:pic>
        <p:nvPicPr>
          <p:cNvPr id="1026" name="Picture 2" descr="Conjoint analysis tool is now available to Qualtrics users | Survey  Research Center">
            <a:extLst>
              <a:ext uri="{FF2B5EF4-FFF2-40B4-BE49-F238E27FC236}">
                <a16:creationId xmlns:a16="http://schemas.microsoft.com/office/drawing/2014/main" id="{FDD05134-17AB-439B-6479-A41C9070F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519" b="-1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C490D3F9-1CB3-F387-AB20-C605649E9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536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11990-5415-600D-3403-438A21A3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NIH ResearchMatch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E2196-F6B3-879A-3FC1-E1CDBFD9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researchmatch.org</a:t>
            </a:r>
          </a:p>
          <a:p>
            <a:r>
              <a:rPr lang="en-US" sz="2200"/>
              <a:t>nonprofit program funded by the National Institutes of Health (NIH). It helps to connect people interested in research studies with researchers from top medical centers across the U.S.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B2F70-BDAA-B1C2-FDCB-3C97CCFBD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5" r="-1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9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B92D2-6913-61A6-1435-4BD6AC40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3" y="904522"/>
            <a:ext cx="11279174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2D5B3ED0-372B-F548-0C09-6CADC3E2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6B8B1-D2F8-4A3F-03D3-163D385D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KSU Today – Alternatives?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9E22E-911B-3207-DEE6-1D1394EAF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345D9-C8DC-C4C0-1DBE-F7065A8C3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884" y="532931"/>
            <a:ext cx="4467139" cy="57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7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82883-BB4B-9C01-7507-3903E4CF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>
                <a:solidFill>
                  <a:schemeClr val="bg1"/>
                </a:solidFill>
              </a:rPr>
              <a:t>“Recruiting is the bane of my existence”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E741F-E659-7342-2C48-0E952C157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8702" y="4414180"/>
            <a:ext cx="6128274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Researcher at NWU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30BCE-D7E4-438B-43B7-E99364DB4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" r="9586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612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FF619-73E0-563E-C2E9-19710FD7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4529054" cy="5543582"/>
          </a:xfrm>
        </p:spPr>
        <p:txBody>
          <a:bodyPr anchor="t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B04AC7-CA3A-2212-F4BA-CDF792748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324255"/>
              </p:ext>
            </p:extLst>
          </p:nvPr>
        </p:nvGraphicFramePr>
        <p:xfrm>
          <a:off x="6734650" y="637760"/>
          <a:ext cx="4310701" cy="5539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09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869BA61C-1B41-4999-E05C-E71CDCFC3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363CB-C823-AF33-C13C-409870CB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Working with Clinical Partners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79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Domino effect white cut-outs and one blue cutout">
            <a:extLst>
              <a:ext uri="{FF2B5EF4-FFF2-40B4-BE49-F238E27FC236}">
                <a16:creationId xmlns:a16="http://schemas.microsoft.com/office/drawing/2014/main" id="{857289A8-35E2-0CFC-364E-3A55435C2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AA8BD-152E-1D79-819E-68D57A79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sz="3600"/>
              <a:t>Clinical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F028F-2888-1561-D4B2-36346351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en-US" sz="2000" dirty="0"/>
              <a:t>Relationships</a:t>
            </a:r>
          </a:p>
          <a:p>
            <a:r>
              <a:rPr lang="en-US" sz="2000" dirty="0"/>
              <a:t>Timing (prior to grant submission, part of </a:t>
            </a:r>
            <a:r>
              <a:rPr lang="en-US" sz="2000" dirty="0" err="1"/>
              <a:t>LoS</a:t>
            </a:r>
            <a:r>
              <a:rPr lang="en-US" sz="2000" dirty="0"/>
              <a:t>) – be realistic!</a:t>
            </a:r>
          </a:p>
          <a:p>
            <a:r>
              <a:rPr lang="en-US" sz="2000" dirty="0"/>
              <a:t>Rules, competition</a:t>
            </a:r>
          </a:p>
        </p:txBody>
      </p:sp>
    </p:spTree>
    <p:extLst>
      <p:ext uri="{BB962C8B-B14F-4D97-AF65-F5344CB8AC3E}">
        <p14:creationId xmlns:p14="http://schemas.microsoft.com/office/powerpoint/2010/main" val="326434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D04CF-BCA9-3D3C-3BB1-F27D0DCB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649674"/>
            <a:ext cx="4284420" cy="1687143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WHS – Nursing partnership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64275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E1BA-48D5-F6FB-7682-1E5392A12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022" y="849338"/>
            <a:ext cx="4293299" cy="1487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Meriel “Molly” McCollum, PhD, RN</a:t>
            </a:r>
          </a:p>
          <a:p>
            <a:pPr marL="0" indent="0">
              <a:buNone/>
            </a:pPr>
            <a:r>
              <a:rPr lang="en-US" sz="1800" dirty="0"/>
              <a:t>Director of Nursing Implementation and Research</a:t>
            </a:r>
          </a:p>
          <a:p>
            <a:pPr marL="0" indent="0">
              <a:buNone/>
            </a:pPr>
            <a:r>
              <a:rPr lang="en-US" sz="1800" dirty="0"/>
              <a:t>Wellstar Health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017E9-96BB-E78B-49C0-D01504325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64" r="-2" b="8117"/>
          <a:stretch/>
        </p:blipFill>
        <p:spPr>
          <a:xfrm>
            <a:off x="1155556" y="2631774"/>
            <a:ext cx="9889765" cy="35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Domino effect white cut-outs and one blue cutout">
            <a:extLst>
              <a:ext uri="{FF2B5EF4-FFF2-40B4-BE49-F238E27FC236}">
                <a16:creationId xmlns:a16="http://schemas.microsoft.com/office/drawing/2014/main" id="{857289A8-35E2-0CFC-364E-3A55435C2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AA8BD-152E-1D79-819E-68D57A79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sz="3600"/>
              <a:t>Clinical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F028F-2888-1561-D4B2-36346351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en-US" sz="2000"/>
              <a:t>Relationships</a:t>
            </a:r>
          </a:p>
          <a:p>
            <a:r>
              <a:rPr lang="en-US" sz="2000"/>
              <a:t>Timing (prior to grant submission, part of LoS) – be realistic!</a:t>
            </a:r>
          </a:p>
          <a:p>
            <a:r>
              <a:rPr lang="en-US" sz="2000"/>
              <a:t>Rules, competition</a:t>
            </a:r>
          </a:p>
        </p:txBody>
      </p:sp>
    </p:spTree>
    <p:extLst>
      <p:ext uri="{BB962C8B-B14F-4D97-AF65-F5344CB8AC3E}">
        <p14:creationId xmlns:p14="http://schemas.microsoft.com/office/powerpoint/2010/main" val="229901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FAE77-85C8-1C12-B05D-FD442555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4529054" cy="5543582"/>
          </a:xfrm>
        </p:spPr>
        <p:txBody>
          <a:bodyPr anchor="t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Caveats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F44773-B864-8721-2778-57629F0DC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257481"/>
              </p:ext>
            </p:extLst>
          </p:nvPr>
        </p:nvGraphicFramePr>
        <p:xfrm>
          <a:off x="6734650" y="637760"/>
          <a:ext cx="4310701" cy="5539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55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14C13492-D822-520E-488F-BE6CD9448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A30DD-DCE6-59B5-39CF-2EC9910F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Inclusion and 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B4EF-1F0A-C0FD-1408-829C37C7F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How wide is your funnel?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1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5895</TotalTime>
  <Words>215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Meiryo</vt:lpstr>
      <vt:lpstr>Arial</vt:lpstr>
      <vt:lpstr>Calibri</vt:lpstr>
      <vt:lpstr>Calibri Light</vt:lpstr>
      <vt:lpstr>Office Theme</vt:lpstr>
      <vt:lpstr>Strategies for Recruiting Human Subjects</vt:lpstr>
      <vt:lpstr>“Recruiting is the bane of my existence”</vt:lpstr>
      <vt:lpstr>Introduction</vt:lpstr>
      <vt:lpstr>Working with Clinical Partners</vt:lpstr>
      <vt:lpstr>Clinical Partners</vt:lpstr>
      <vt:lpstr>WHS – Nursing partnership</vt:lpstr>
      <vt:lpstr>Clinical Partners</vt:lpstr>
      <vt:lpstr>Caveats</vt:lpstr>
      <vt:lpstr>Inclusion and Exclusion Criteria</vt:lpstr>
      <vt:lpstr>Don’t over-promise your sample size</vt:lpstr>
      <vt:lpstr>Other Resources for Research with Human Subjects</vt:lpstr>
      <vt:lpstr>Qualtrics survey administration</vt:lpstr>
      <vt:lpstr>NIH ResearchMatch</vt:lpstr>
      <vt:lpstr>PowerPoint Presentation</vt:lpstr>
      <vt:lpstr>KSU Today – Alternatives?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Recruiting Human Subjects</dc:title>
  <dc:creator>Mark Geil</dc:creator>
  <cp:lastModifiedBy>Mark Geil</cp:lastModifiedBy>
  <cp:revision>5</cp:revision>
  <dcterms:created xsi:type="dcterms:W3CDTF">2023-04-03T16:44:54Z</dcterms:created>
  <dcterms:modified xsi:type="dcterms:W3CDTF">2023-04-07T19:00:29Z</dcterms:modified>
</cp:coreProperties>
</file>