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270" r:id="rId4"/>
    <p:sldId id="286" r:id="rId5"/>
    <p:sldId id="283" r:id="rId6"/>
    <p:sldId id="259" r:id="rId7"/>
    <p:sldId id="258" r:id="rId8"/>
    <p:sldId id="285" r:id="rId9"/>
    <p:sldId id="288" r:id="rId10"/>
    <p:sldId id="291" r:id="rId11"/>
    <p:sldId id="287" r:id="rId12"/>
    <p:sldId id="278" r:id="rId13"/>
    <p:sldId id="289" r:id="rId14"/>
    <p:sldId id="298" r:id="rId15"/>
    <p:sldId id="290" r:id="rId16"/>
    <p:sldId id="296" r:id="rId17"/>
    <p:sldId id="299" r:id="rId18"/>
    <p:sldId id="297" r:id="rId19"/>
    <p:sldId id="300" r:id="rId20"/>
    <p:sldId id="292" r:id="rId21"/>
    <p:sldId id="294" r:id="rId22"/>
    <p:sldId id="295" r:id="rId23"/>
    <p:sldId id="284" r:id="rId24"/>
    <p:sldId id="302" r:id="rId25"/>
    <p:sldId id="29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5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dice Porter" userId="aba5a127-96f8-4891-aece-8ce36a975d9e" providerId="ADAL" clId="{E935C4FF-8AB4-44F8-9BD7-06D0255D1359}"/>
    <pc:docChg chg="modSld sldOrd">
      <pc:chgData name="Kandice Porter" userId="aba5a127-96f8-4891-aece-8ce36a975d9e" providerId="ADAL" clId="{E935C4FF-8AB4-44F8-9BD7-06D0255D1359}" dt="2022-04-15T15:47:37.665" v="15" actId="6549"/>
      <pc:docMkLst>
        <pc:docMk/>
      </pc:docMkLst>
      <pc:sldChg chg="modSp mod">
        <pc:chgData name="Kandice Porter" userId="aba5a127-96f8-4891-aece-8ce36a975d9e" providerId="ADAL" clId="{E935C4FF-8AB4-44F8-9BD7-06D0255D1359}" dt="2022-04-15T15:47:37.665" v="15" actId="6549"/>
        <pc:sldMkLst>
          <pc:docMk/>
          <pc:sldMk cId="10323773" sldId="287"/>
        </pc:sldMkLst>
        <pc:spChg chg="mod">
          <ac:chgData name="Kandice Porter" userId="aba5a127-96f8-4891-aece-8ce36a975d9e" providerId="ADAL" clId="{E935C4FF-8AB4-44F8-9BD7-06D0255D1359}" dt="2022-04-15T15:47:37.665" v="15" actId="6549"/>
          <ac:spMkLst>
            <pc:docMk/>
            <pc:sldMk cId="10323773" sldId="287"/>
            <ac:spMk id="7" creationId="{5FF87DA6-0995-44A5-B7D5-D57E48A9CAE2}"/>
          </ac:spMkLst>
        </pc:spChg>
      </pc:sldChg>
      <pc:sldChg chg="ord">
        <pc:chgData name="Kandice Porter" userId="aba5a127-96f8-4891-aece-8ce36a975d9e" providerId="ADAL" clId="{E935C4FF-8AB4-44F8-9BD7-06D0255D1359}" dt="2022-04-15T15:46:09.428" v="3"/>
        <pc:sldMkLst>
          <pc:docMk/>
          <pc:sldMk cId="3960306745"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BDBAC3-C4D5-43DA-8FBB-4A600A383C9F}" type="datetimeFigureOut">
              <a:rPr lang="en-US" smtClean="0"/>
              <a:t>4/15/2022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D7B25A-9928-4F5E-91D0-C89EFA5D0372}" type="slidenum">
              <a:rPr lang="en-US" smtClean="0"/>
              <a:t>‹#›</a:t>
            </a:fld>
            <a:endParaRPr lang="en-US"/>
          </a:p>
        </p:txBody>
      </p:sp>
    </p:spTree>
    <p:extLst>
      <p:ext uri="{BB962C8B-B14F-4D97-AF65-F5344CB8AC3E}">
        <p14:creationId xmlns:p14="http://schemas.microsoft.com/office/powerpoint/2010/main" val="372795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a:t>
            </a:fld>
            <a:endParaRPr lang="en-US"/>
          </a:p>
        </p:txBody>
      </p:sp>
    </p:spTree>
    <p:extLst>
      <p:ext uri="{BB962C8B-B14F-4D97-AF65-F5344CB8AC3E}">
        <p14:creationId xmlns:p14="http://schemas.microsoft.com/office/powerpoint/2010/main" val="287163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10</a:t>
            </a:fld>
            <a:endParaRPr lang="en-US"/>
          </a:p>
        </p:txBody>
      </p:sp>
    </p:spTree>
    <p:extLst>
      <p:ext uri="{BB962C8B-B14F-4D97-AF65-F5344CB8AC3E}">
        <p14:creationId xmlns:p14="http://schemas.microsoft.com/office/powerpoint/2010/main" val="119856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11</a:t>
            </a:fld>
            <a:endParaRPr lang="en-US"/>
          </a:p>
        </p:txBody>
      </p:sp>
    </p:spTree>
    <p:extLst>
      <p:ext uri="{BB962C8B-B14F-4D97-AF65-F5344CB8AC3E}">
        <p14:creationId xmlns:p14="http://schemas.microsoft.com/office/powerpoint/2010/main" val="294359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12</a:t>
            </a:fld>
            <a:endParaRPr lang="en-US"/>
          </a:p>
        </p:txBody>
      </p:sp>
    </p:spTree>
    <p:extLst>
      <p:ext uri="{BB962C8B-B14F-4D97-AF65-F5344CB8AC3E}">
        <p14:creationId xmlns:p14="http://schemas.microsoft.com/office/powerpoint/2010/main" val="128462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13</a:t>
            </a:fld>
            <a:endParaRPr lang="en-US"/>
          </a:p>
        </p:txBody>
      </p:sp>
    </p:spTree>
    <p:extLst>
      <p:ext uri="{BB962C8B-B14F-4D97-AF65-F5344CB8AC3E}">
        <p14:creationId xmlns:p14="http://schemas.microsoft.com/office/powerpoint/2010/main" val="2763605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14</a:t>
            </a:fld>
            <a:endParaRPr lang="en-US"/>
          </a:p>
        </p:txBody>
      </p:sp>
    </p:spTree>
    <p:extLst>
      <p:ext uri="{BB962C8B-B14F-4D97-AF65-F5344CB8AC3E}">
        <p14:creationId xmlns:p14="http://schemas.microsoft.com/office/powerpoint/2010/main" val="34061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15</a:t>
            </a:fld>
            <a:endParaRPr lang="en-US"/>
          </a:p>
        </p:txBody>
      </p:sp>
    </p:spTree>
    <p:extLst>
      <p:ext uri="{BB962C8B-B14F-4D97-AF65-F5344CB8AC3E}">
        <p14:creationId xmlns:p14="http://schemas.microsoft.com/office/powerpoint/2010/main" val="4032736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16</a:t>
            </a:fld>
            <a:endParaRPr lang="en-US"/>
          </a:p>
        </p:txBody>
      </p:sp>
    </p:spTree>
    <p:extLst>
      <p:ext uri="{BB962C8B-B14F-4D97-AF65-F5344CB8AC3E}">
        <p14:creationId xmlns:p14="http://schemas.microsoft.com/office/powerpoint/2010/main" val="366291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17</a:t>
            </a:fld>
            <a:endParaRPr lang="en-US"/>
          </a:p>
        </p:txBody>
      </p:sp>
    </p:spTree>
    <p:extLst>
      <p:ext uri="{BB962C8B-B14F-4D97-AF65-F5344CB8AC3E}">
        <p14:creationId xmlns:p14="http://schemas.microsoft.com/office/powerpoint/2010/main" val="2470300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18</a:t>
            </a:fld>
            <a:endParaRPr lang="en-US"/>
          </a:p>
        </p:txBody>
      </p:sp>
    </p:spTree>
    <p:extLst>
      <p:ext uri="{BB962C8B-B14F-4D97-AF65-F5344CB8AC3E}">
        <p14:creationId xmlns:p14="http://schemas.microsoft.com/office/powerpoint/2010/main" val="4247614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19</a:t>
            </a:fld>
            <a:endParaRPr lang="en-US"/>
          </a:p>
        </p:txBody>
      </p:sp>
    </p:spTree>
    <p:extLst>
      <p:ext uri="{BB962C8B-B14F-4D97-AF65-F5344CB8AC3E}">
        <p14:creationId xmlns:p14="http://schemas.microsoft.com/office/powerpoint/2010/main" val="403757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a:t>
            </a:fld>
            <a:endParaRPr lang="en-US"/>
          </a:p>
        </p:txBody>
      </p:sp>
    </p:spTree>
    <p:extLst>
      <p:ext uri="{BB962C8B-B14F-4D97-AF65-F5344CB8AC3E}">
        <p14:creationId xmlns:p14="http://schemas.microsoft.com/office/powerpoint/2010/main" val="37838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20</a:t>
            </a:fld>
            <a:endParaRPr lang="en-US"/>
          </a:p>
        </p:txBody>
      </p:sp>
    </p:spTree>
    <p:extLst>
      <p:ext uri="{BB962C8B-B14F-4D97-AF65-F5344CB8AC3E}">
        <p14:creationId xmlns:p14="http://schemas.microsoft.com/office/powerpoint/2010/main" val="454005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21</a:t>
            </a:fld>
            <a:endParaRPr lang="en-US"/>
          </a:p>
        </p:txBody>
      </p:sp>
    </p:spTree>
    <p:extLst>
      <p:ext uri="{BB962C8B-B14F-4D97-AF65-F5344CB8AC3E}">
        <p14:creationId xmlns:p14="http://schemas.microsoft.com/office/powerpoint/2010/main" val="2455151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22</a:t>
            </a:fld>
            <a:endParaRPr lang="en-US"/>
          </a:p>
        </p:txBody>
      </p:sp>
    </p:spTree>
    <p:extLst>
      <p:ext uri="{BB962C8B-B14F-4D97-AF65-F5344CB8AC3E}">
        <p14:creationId xmlns:p14="http://schemas.microsoft.com/office/powerpoint/2010/main" val="1969123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23</a:t>
            </a:fld>
            <a:endParaRPr lang="en-US"/>
          </a:p>
        </p:txBody>
      </p:sp>
    </p:spTree>
    <p:extLst>
      <p:ext uri="{BB962C8B-B14F-4D97-AF65-F5344CB8AC3E}">
        <p14:creationId xmlns:p14="http://schemas.microsoft.com/office/powerpoint/2010/main" val="804526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24</a:t>
            </a:fld>
            <a:endParaRPr lang="en-US"/>
          </a:p>
        </p:txBody>
      </p:sp>
    </p:spTree>
    <p:extLst>
      <p:ext uri="{BB962C8B-B14F-4D97-AF65-F5344CB8AC3E}">
        <p14:creationId xmlns:p14="http://schemas.microsoft.com/office/powerpoint/2010/main" val="3266808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25</a:t>
            </a:fld>
            <a:endParaRPr lang="en-US"/>
          </a:p>
        </p:txBody>
      </p:sp>
    </p:spTree>
    <p:extLst>
      <p:ext uri="{BB962C8B-B14F-4D97-AF65-F5344CB8AC3E}">
        <p14:creationId xmlns:p14="http://schemas.microsoft.com/office/powerpoint/2010/main" val="329791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3</a:t>
            </a:fld>
            <a:endParaRPr lang="en-US"/>
          </a:p>
        </p:txBody>
      </p:sp>
    </p:spTree>
    <p:extLst>
      <p:ext uri="{BB962C8B-B14F-4D97-AF65-F5344CB8AC3E}">
        <p14:creationId xmlns:p14="http://schemas.microsoft.com/office/powerpoint/2010/main" val="211118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4</a:t>
            </a:fld>
            <a:endParaRPr lang="en-US"/>
          </a:p>
        </p:txBody>
      </p:sp>
    </p:spTree>
    <p:extLst>
      <p:ext uri="{BB962C8B-B14F-4D97-AF65-F5344CB8AC3E}">
        <p14:creationId xmlns:p14="http://schemas.microsoft.com/office/powerpoint/2010/main" val="26905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5</a:t>
            </a:fld>
            <a:endParaRPr lang="en-US"/>
          </a:p>
        </p:txBody>
      </p:sp>
    </p:spTree>
    <p:extLst>
      <p:ext uri="{BB962C8B-B14F-4D97-AF65-F5344CB8AC3E}">
        <p14:creationId xmlns:p14="http://schemas.microsoft.com/office/powerpoint/2010/main" val="247087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6</a:t>
            </a:fld>
            <a:endParaRPr lang="en-US"/>
          </a:p>
        </p:txBody>
      </p:sp>
    </p:spTree>
    <p:extLst>
      <p:ext uri="{BB962C8B-B14F-4D97-AF65-F5344CB8AC3E}">
        <p14:creationId xmlns:p14="http://schemas.microsoft.com/office/powerpoint/2010/main" val="82780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7</a:t>
            </a:fld>
            <a:endParaRPr lang="en-US"/>
          </a:p>
        </p:txBody>
      </p:sp>
    </p:spTree>
    <p:extLst>
      <p:ext uri="{BB962C8B-B14F-4D97-AF65-F5344CB8AC3E}">
        <p14:creationId xmlns:p14="http://schemas.microsoft.com/office/powerpoint/2010/main" val="152103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8</a:t>
            </a:fld>
            <a:endParaRPr lang="en-US"/>
          </a:p>
        </p:txBody>
      </p:sp>
    </p:spTree>
    <p:extLst>
      <p:ext uri="{BB962C8B-B14F-4D97-AF65-F5344CB8AC3E}">
        <p14:creationId xmlns:p14="http://schemas.microsoft.com/office/powerpoint/2010/main" val="76314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9</a:t>
            </a:fld>
            <a:endParaRPr lang="en-US"/>
          </a:p>
        </p:txBody>
      </p:sp>
    </p:spTree>
    <p:extLst>
      <p:ext uri="{BB962C8B-B14F-4D97-AF65-F5344CB8AC3E}">
        <p14:creationId xmlns:p14="http://schemas.microsoft.com/office/powerpoint/2010/main" val="58701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7D80-3371-4649-970F-F31C8E49E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B285C6-D5EB-4571-8841-35202491A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4304B7-CD6C-4AB3-B6FB-7650AED61FD7}"/>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5" name="Footer Placeholder 4">
            <a:extLst>
              <a:ext uri="{FF2B5EF4-FFF2-40B4-BE49-F238E27FC236}">
                <a16:creationId xmlns:a16="http://schemas.microsoft.com/office/drawing/2014/main" id="{5A3EF9B0-81F1-4099-975C-5464AD110D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0F744F-4110-4696-BE5E-695EDC3D7292}"/>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391629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825A-366B-439E-99CE-05DAAD1A7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2EE885-E373-47F5-AB29-8822F5E1DD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62681-BE86-4277-B1D6-AE807C22F767}"/>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5" name="Footer Placeholder 4">
            <a:extLst>
              <a:ext uri="{FF2B5EF4-FFF2-40B4-BE49-F238E27FC236}">
                <a16:creationId xmlns:a16="http://schemas.microsoft.com/office/drawing/2014/main" id="{97510536-2FFA-48B2-BCB4-1348966CF6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A8E2DB-9ED2-459B-86D4-5B19F48691A8}"/>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90761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8A595-B253-4376-ABBC-C7F17E7F37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90C5D-E55E-4FFC-971B-096AA7D2BC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C6028-EC2A-4BD0-9307-F2D7873467F4}"/>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5" name="Footer Placeholder 4">
            <a:extLst>
              <a:ext uri="{FF2B5EF4-FFF2-40B4-BE49-F238E27FC236}">
                <a16:creationId xmlns:a16="http://schemas.microsoft.com/office/drawing/2014/main" id="{F3E4DE85-C345-49E0-BCBD-821492DD0F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BD47B5-CFD7-464E-B756-B9F17983AC85}"/>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276183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4E21-5F22-4181-84E4-1223AFC98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2C8AE-5C1F-41D0-8F93-F5781AAA5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6F328-FC94-4379-85C6-63A733748CE6}"/>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5" name="Footer Placeholder 4">
            <a:extLst>
              <a:ext uri="{FF2B5EF4-FFF2-40B4-BE49-F238E27FC236}">
                <a16:creationId xmlns:a16="http://schemas.microsoft.com/office/drawing/2014/main" id="{98E0071E-9FED-461E-BE22-59056C1274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E605C7-C649-4F6B-8F12-CA248A678F60}"/>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65507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DE15-2A76-4F53-BA3B-75759A89FE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412210-F2B5-492E-86A5-1FDC862AD9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6BD30-BBDC-4A9C-BBB1-42004730DCF3}"/>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5" name="Footer Placeholder 4">
            <a:extLst>
              <a:ext uri="{FF2B5EF4-FFF2-40B4-BE49-F238E27FC236}">
                <a16:creationId xmlns:a16="http://schemas.microsoft.com/office/drawing/2014/main" id="{89CF531D-DD75-4817-B6CB-633FC168CC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26F08F-74F7-4808-91BE-58FCF776D4DA}"/>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200551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8141-91E7-4BA7-8C5E-979C5BFBF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0ED64-6B25-42AC-8F90-50E6E474F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9050E-720B-480F-B289-3115F3729D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B8AE7B-D7B8-4581-BFF1-DAF1CD1A2083}"/>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6" name="Footer Placeholder 5">
            <a:extLst>
              <a:ext uri="{FF2B5EF4-FFF2-40B4-BE49-F238E27FC236}">
                <a16:creationId xmlns:a16="http://schemas.microsoft.com/office/drawing/2014/main" id="{CFAEA5A6-E282-4531-AA71-1E525B116E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B13E2B-6C18-4C34-99EC-640CCFF6ACE4}"/>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251754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C04A-1052-40EB-89C4-ABD1B85156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99A055-0636-4845-987A-3494840B7A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C5DF8-9796-4C77-87C9-3D45B9356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8496D8-EE57-428F-9A16-3CACEA275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AEC2B5-16DE-48E4-B956-74C94E39C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6033A-606D-4E50-9083-BCD676EE456A}"/>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8" name="Footer Placeholder 7">
            <a:extLst>
              <a:ext uri="{FF2B5EF4-FFF2-40B4-BE49-F238E27FC236}">
                <a16:creationId xmlns:a16="http://schemas.microsoft.com/office/drawing/2014/main" id="{47AAE66C-ED65-4394-BC7F-F01A53C54F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704DEB-9E65-4298-B271-FE90E34DA82D}"/>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125004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3B52-9B5B-4F79-9D04-CC011BA2B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046BA4-88D0-452B-B21A-82124824FB4B}"/>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4" name="Footer Placeholder 3">
            <a:extLst>
              <a:ext uri="{FF2B5EF4-FFF2-40B4-BE49-F238E27FC236}">
                <a16:creationId xmlns:a16="http://schemas.microsoft.com/office/drawing/2014/main" id="{CDA48893-DBB7-4D25-BD95-D62FDE962C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FBEB49-40FF-438A-A718-0E1A72D7B052}"/>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292118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C9E55-4611-4460-9CFE-5D5BA950F84E}"/>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3" name="Footer Placeholder 2">
            <a:extLst>
              <a:ext uri="{FF2B5EF4-FFF2-40B4-BE49-F238E27FC236}">
                <a16:creationId xmlns:a16="http://schemas.microsoft.com/office/drawing/2014/main" id="{1F2E6F36-B6CE-4543-889D-9A31039F22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8B4109-7638-45DF-92B5-ACFDB5A92D1C}"/>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317905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C62C-1D24-467F-B06E-5F8A51421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2AE1D-CB6C-420C-A270-D8E301202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476E6-E076-4BE6-90C4-5A9F76D3A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6C1E2-C216-4BF4-93A0-4F8E11C4DE7F}"/>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6" name="Footer Placeholder 5">
            <a:extLst>
              <a:ext uri="{FF2B5EF4-FFF2-40B4-BE49-F238E27FC236}">
                <a16:creationId xmlns:a16="http://schemas.microsoft.com/office/drawing/2014/main" id="{3C24C9A5-8CA6-465F-9E0D-D24411E017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EAF64A-E821-4366-A352-594892191061}"/>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374876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D1F2-2198-4A42-9A39-B81BD8710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5EE3CE-D62E-47E0-8076-EB9C4A99D5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27F519-1A49-4549-9C84-BC9989C5C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E3D75B-96F9-400C-8B0C-3742C858A13B}"/>
              </a:ext>
            </a:extLst>
          </p:cNvPr>
          <p:cNvSpPr>
            <a:spLocks noGrp="1"/>
          </p:cNvSpPr>
          <p:nvPr>
            <p:ph type="dt" sz="half" idx="10"/>
          </p:nvPr>
        </p:nvSpPr>
        <p:spPr/>
        <p:txBody>
          <a:bodyPr/>
          <a:lstStyle/>
          <a:p>
            <a:fld id="{1174B34D-B7EA-484F-9211-F1A771E0B9A1}" type="datetimeFigureOut">
              <a:rPr lang="en-US" smtClean="0"/>
              <a:t>4/15/2022</a:t>
            </a:fld>
            <a:endParaRPr lang="en-US" dirty="0"/>
          </a:p>
        </p:txBody>
      </p:sp>
      <p:sp>
        <p:nvSpPr>
          <p:cNvPr id="6" name="Footer Placeholder 5">
            <a:extLst>
              <a:ext uri="{FF2B5EF4-FFF2-40B4-BE49-F238E27FC236}">
                <a16:creationId xmlns:a16="http://schemas.microsoft.com/office/drawing/2014/main" id="{2727D115-141E-462B-9BBC-364FE13312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2EF34D-43D9-4FD4-B958-93A474999E3F}"/>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154266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28ADE-29ED-4599-A53E-DF38F0C53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8C41A6-500C-45FB-B5A9-381C88943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6D096-83B7-468A-AC3C-F1082F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4B34D-B7EA-484F-9211-F1A771E0B9A1}" type="datetimeFigureOut">
              <a:rPr lang="en-US" smtClean="0"/>
              <a:t>4/15/2022</a:t>
            </a:fld>
            <a:endParaRPr lang="en-US" dirty="0"/>
          </a:p>
        </p:txBody>
      </p:sp>
      <p:sp>
        <p:nvSpPr>
          <p:cNvPr id="5" name="Footer Placeholder 4">
            <a:extLst>
              <a:ext uri="{FF2B5EF4-FFF2-40B4-BE49-F238E27FC236}">
                <a16:creationId xmlns:a16="http://schemas.microsoft.com/office/drawing/2014/main" id="{2F9D07C3-71E2-416A-9E10-03CB29DBF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2B8BC4-47D5-4685-87F6-3443B41AA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50D68-9D5A-4181-B5D4-3A0424149EB8}" type="slidenum">
              <a:rPr lang="en-US" smtClean="0"/>
              <a:t>‹#›</a:t>
            </a:fld>
            <a:endParaRPr lang="en-US" dirty="0"/>
          </a:p>
        </p:txBody>
      </p:sp>
    </p:spTree>
    <p:extLst>
      <p:ext uri="{BB962C8B-B14F-4D97-AF65-F5344CB8AC3E}">
        <p14:creationId xmlns:p14="http://schemas.microsoft.com/office/powerpoint/2010/main" val="33806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unsplash.com/s/photos/stack-of-paper?utm_source=unsplash&amp;utm_medium=referral&amp;utm_content=creditCopyTex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unsplash.com/s/photos/stack-of-paper?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facultyaffairs.kennesaw.edu/annual_review_promotion_and_tenure/evaluation_forms_and_templates.ph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hatedsaid.wordpress.com/2016/05/15/whats-behind-the-sto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ellstarcollege.kennesaw.edu/about/docs/wchhs-workload-expectations-2019.pdf" TargetMode="External"/><Relationship Id="rId4" Type="http://schemas.openxmlformats.org/officeDocument/2006/relationships/hyperlink" Target="https://catalog.kennesaw.edu/content.php?catoid=59&amp;navoid=435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atalog.kennesaw.edu/content.php?catoid=59&amp;navoid=436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4B4D88-7C63-4B2B-ADA5-C8C78712AB60}"/>
              </a:ext>
            </a:extLst>
          </p:cNvPr>
          <p:cNvSpPr>
            <a:spLocks noGrp="1"/>
          </p:cNvSpPr>
          <p:nvPr>
            <p:ph type="ctrTitle"/>
          </p:nvPr>
        </p:nvSpPr>
        <p:spPr>
          <a:xfrm>
            <a:off x="2612572" y="2024743"/>
            <a:ext cx="7380514" cy="2625633"/>
          </a:xfrm>
        </p:spPr>
        <p:txBody>
          <a:bodyPr anchor="b">
            <a:normAutofit/>
          </a:bodyPr>
          <a:lstStyle/>
          <a:p>
            <a:pPr algn="l"/>
            <a:r>
              <a:rPr lang="en-US" sz="1800" dirty="0">
                <a:solidFill>
                  <a:schemeClr val="bg1"/>
                </a:solidFill>
                <a:latin typeface="Candara" panose="020E0502030303020204" pitchFamily="34" charset="0"/>
              </a:rPr>
              <a:t>Pup</a:t>
            </a:r>
          </a:p>
        </p:txBody>
      </p:sp>
      <p:sp>
        <p:nvSpPr>
          <p:cNvPr id="19" name="Rectangle 1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l="203" r="46" b="2"/>
          <a:stretch/>
        </p:blipFill>
        <p:spPr>
          <a:xfrm>
            <a:off x="1155556" y="637761"/>
            <a:ext cx="9889765" cy="5576763"/>
          </a:xfrm>
          <a:prstGeom prst="rect">
            <a:avLst/>
          </a:prstGeom>
        </p:spPr>
      </p:pic>
      <p:sp>
        <p:nvSpPr>
          <p:cNvPr id="7" name="Subtitle 6">
            <a:extLst>
              <a:ext uri="{FF2B5EF4-FFF2-40B4-BE49-F238E27FC236}">
                <a16:creationId xmlns:a16="http://schemas.microsoft.com/office/drawing/2014/main" id="{5FF87DA6-0995-44A5-B7D5-D57E48A9CAE2}"/>
              </a:ext>
            </a:extLst>
          </p:cNvPr>
          <p:cNvSpPr>
            <a:spLocks noGrp="1"/>
          </p:cNvSpPr>
          <p:nvPr>
            <p:ph type="subTitle" idx="1"/>
          </p:nvPr>
        </p:nvSpPr>
        <p:spPr>
          <a:xfrm>
            <a:off x="1524000" y="1446663"/>
            <a:ext cx="9144000" cy="1637731"/>
          </a:xfrm>
        </p:spPr>
        <p:txBody>
          <a:bodyPr>
            <a:noAutofit/>
          </a:bodyPr>
          <a:lstStyle/>
          <a:p>
            <a:r>
              <a:rPr lang="en-US" sz="4400" b="1" dirty="0">
                <a:latin typeface="Candara" panose="020E0502030303020204" pitchFamily="34" charset="0"/>
              </a:rPr>
              <a:t>Putting Your Best Case Forward: Developing a Portfolio Narrative </a:t>
            </a:r>
          </a:p>
        </p:txBody>
      </p:sp>
      <p:sp>
        <p:nvSpPr>
          <p:cNvPr id="8" name="TextBox 7">
            <a:extLst>
              <a:ext uri="{FF2B5EF4-FFF2-40B4-BE49-F238E27FC236}">
                <a16:creationId xmlns:a16="http://schemas.microsoft.com/office/drawing/2014/main" id="{539A6301-BB61-49D9-B5E1-3048796A7707}"/>
              </a:ext>
            </a:extLst>
          </p:cNvPr>
          <p:cNvSpPr txBox="1"/>
          <p:nvPr/>
        </p:nvSpPr>
        <p:spPr>
          <a:xfrm>
            <a:off x="2306472" y="3316406"/>
            <a:ext cx="6755641" cy="1323439"/>
          </a:xfrm>
          <a:prstGeom prst="rect">
            <a:avLst/>
          </a:prstGeom>
          <a:noFill/>
        </p:spPr>
        <p:txBody>
          <a:bodyPr wrap="square" rtlCol="0">
            <a:spAutoFit/>
          </a:bodyPr>
          <a:lstStyle/>
          <a:p>
            <a:pPr algn="r"/>
            <a:r>
              <a:rPr lang="en-US" sz="2000" dirty="0">
                <a:latin typeface="Candara" panose="020E0502030303020204" pitchFamily="34" charset="0"/>
              </a:rPr>
              <a:t>Kandice Porter, Interim Associate Dean of Academic Affairs</a:t>
            </a:r>
          </a:p>
          <a:p>
            <a:pPr algn="r"/>
            <a:r>
              <a:rPr lang="en-US" sz="2000" dirty="0">
                <a:latin typeface="Candara" panose="020E0502030303020204" pitchFamily="34" charset="0"/>
              </a:rPr>
              <a:t>Mark Geil, Associate Dean of Research and Operations </a:t>
            </a:r>
          </a:p>
          <a:p>
            <a:pPr algn="r"/>
            <a:r>
              <a:rPr lang="en-US" sz="2000" dirty="0">
                <a:latin typeface="Candara" panose="020E0502030303020204" pitchFamily="34" charset="0"/>
              </a:rPr>
              <a:t>Wellstar College of Health and Human Services </a:t>
            </a:r>
          </a:p>
          <a:p>
            <a:pPr algn="r"/>
            <a:r>
              <a:rPr lang="en-US" sz="2000" dirty="0">
                <a:solidFill>
                  <a:schemeClr val="accent2">
                    <a:lumMod val="75000"/>
                  </a:schemeClr>
                </a:solidFill>
                <a:latin typeface="Candara" panose="020E0502030303020204" pitchFamily="34" charset="0"/>
              </a:rPr>
              <a:t>April 15, 2022</a:t>
            </a:r>
          </a:p>
        </p:txBody>
      </p:sp>
    </p:spTree>
    <p:extLst>
      <p:ext uri="{BB962C8B-B14F-4D97-AF65-F5344CB8AC3E}">
        <p14:creationId xmlns:p14="http://schemas.microsoft.com/office/powerpoint/2010/main" val="22111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reaching for a paper on a table full of paper and sticky notes">
            <a:extLst>
              <a:ext uri="{FF2B5EF4-FFF2-40B4-BE49-F238E27FC236}">
                <a16:creationId xmlns:a16="http://schemas.microsoft.com/office/drawing/2014/main" id="{DDB24675-3321-70C4-60C1-3A1EAB8DEB10}"/>
              </a:ext>
            </a:extLst>
          </p:cNvPr>
          <p:cNvPicPr>
            <a:picLocks noChangeAspect="1"/>
          </p:cNvPicPr>
          <p:nvPr/>
        </p:nvPicPr>
        <p:blipFill rotWithShape="1">
          <a:blip r:embed="rId3"/>
          <a:srcRect t="14498" r="9091" b="8894"/>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DB550-3A75-4CCF-B2CB-210E74977D00}"/>
              </a:ext>
            </a:extLst>
          </p:cNvPr>
          <p:cNvSpPr>
            <a:spLocks noGrp="1"/>
          </p:cNvSpPr>
          <p:nvPr>
            <p:ph type="title"/>
          </p:nvPr>
        </p:nvSpPr>
        <p:spPr>
          <a:xfrm>
            <a:off x="434030" y="372539"/>
            <a:ext cx="6619811" cy="1344975"/>
          </a:xfrm>
        </p:spPr>
        <p:txBody>
          <a:bodyPr>
            <a:normAutofit fontScale="90000"/>
          </a:bodyPr>
          <a:lstStyle/>
          <a:p>
            <a:r>
              <a:rPr lang="en-US" sz="2800" b="1" i="0" dirty="0">
                <a:effectLst/>
                <a:latin typeface="Candara" panose="020E0502030303020204" pitchFamily="34" charset="0"/>
              </a:rPr>
              <a:t>Approach the writing process as your previous writing instructor would have suggested:</a:t>
            </a:r>
            <a:br>
              <a:rPr lang="en-US" sz="2800" b="0" i="0" dirty="0">
                <a:effectLst/>
                <a:latin typeface="Roboto" panose="02000000000000000000" pitchFamily="2" charset="0"/>
              </a:rPr>
            </a:br>
            <a:endParaRPr lang="en-US" sz="2800" dirty="0"/>
          </a:p>
        </p:txBody>
      </p:sp>
      <p:sp>
        <p:nvSpPr>
          <p:cNvPr id="3" name="Content Placeholder 2">
            <a:extLst>
              <a:ext uri="{FF2B5EF4-FFF2-40B4-BE49-F238E27FC236}">
                <a16:creationId xmlns:a16="http://schemas.microsoft.com/office/drawing/2014/main" id="{C8E28F4B-66E7-4884-A889-3729449372EC}"/>
              </a:ext>
            </a:extLst>
          </p:cNvPr>
          <p:cNvSpPr>
            <a:spLocks noGrp="1"/>
          </p:cNvSpPr>
          <p:nvPr>
            <p:ph idx="1"/>
          </p:nvPr>
        </p:nvSpPr>
        <p:spPr>
          <a:xfrm>
            <a:off x="513781" y="1316973"/>
            <a:ext cx="6780468" cy="4415245"/>
          </a:xfrm>
        </p:spPr>
        <p:txBody>
          <a:bodyPr>
            <a:noAutofit/>
          </a:bodyPr>
          <a:lstStyle/>
          <a:p>
            <a:r>
              <a:rPr lang="en-US" sz="2400" b="0" i="0" dirty="0">
                <a:effectLst/>
                <a:latin typeface="Candara" panose="020E0502030303020204" pitchFamily="34" charset="0"/>
              </a:rPr>
              <a:t>Start early: Do not put off drafting your narrative!!! </a:t>
            </a:r>
          </a:p>
          <a:p>
            <a:pPr lvl="1"/>
            <a:r>
              <a:rPr lang="en-US" sz="1800" b="0" i="0" dirty="0">
                <a:effectLst/>
                <a:latin typeface="Candara" panose="020E0502030303020204" pitchFamily="34" charset="0"/>
              </a:rPr>
              <a:t>It typically takes much more time than anticipated to carefully and systematically gather, integrate, and organize your material into a coherent but concise document</a:t>
            </a:r>
          </a:p>
          <a:p>
            <a:r>
              <a:rPr lang="en-US" sz="2400" b="0" i="0" dirty="0">
                <a:effectLst/>
                <a:latin typeface="Candara" panose="020E0502030303020204" pitchFamily="34" charset="0"/>
              </a:rPr>
              <a:t>Plan on writing multiple drafts; work toward a clear, comprehensive and compelling argument</a:t>
            </a:r>
            <a:endParaRPr lang="en-US" sz="2400" dirty="0">
              <a:latin typeface="Candara" panose="020E0502030303020204" pitchFamily="34" charset="0"/>
            </a:endParaRPr>
          </a:p>
          <a:p>
            <a:r>
              <a:rPr lang="en-US" sz="2400" b="0" i="0" dirty="0">
                <a:effectLst/>
                <a:latin typeface="Candara" panose="020E0502030303020204" pitchFamily="34" charset="0"/>
              </a:rPr>
              <a:t>Ask colleagues to provide feedback on your draft(s)</a:t>
            </a:r>
          </a:p>
          <a:p>
            <a:pPr lvl="1"/>
            <a:r>
              <a:rPr lang="en-US" b="0" i="0" dirty="0">
                <a:effectLst/>
                <a:latin typeface="Candara" panose="020E0502030303020204" pitchFamily="34" charset="0"/>
              </a:rPr>
              <a:t>Be sure to include at least one colleague from OUTSIDE your department, who is not closely familiar with your discipline</a:t>
            </a:r>
          </a:p>
          <a:p>
            <a:r>
              <a:rPr lang="en-US" sz="2400" b="0" i="0" dirty="0">
                <a:effectLst/>
                <a:latin typeface="Candara" panose="020E0502030303020204" pitchFamily="34" charset="0"/>
              </a:rPr>
              <a:t>Be very conscientious about your final editing process </a:t>
            </a:r>
            <a:endParaRPr lang="en-US" sz="2400" dirty="0"/>
          </a:p>
        </p:txBody>
      </p:sp>
    </p:spTree>
    <p:extLst>
      <p:ext uri="{BB962C8B-B14F-4D97-AF65-F5344CB8AC3E}">
        <p14:creationId xmlns:p14="http://schemas.microsoft.com/office/powerpoint/2010/main" val="295166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a:xfrm>
            <a:off x="838200" y="4473"/>
            <a:ext cx="10515600" cy="1325563"/>
          </a:xfrm>
        </p:spPr>
        <p:txBody>
          <a:bodyPr/>
          <a:lstStyle/>
          <a:p>
            <a:r>
              <a:rPr lang="en-US" b="1" dirty="0">
                <a:latin typeface="Candara" panose="020E0502030303020204" pitchFamily="34" charset="0"/>
              </a:rPr>
              <a:t>Teaching Section of Portfolio Narrative</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392876" y="1107968"/>
            <a:ext cx="11138064" cy="5253533"/>
          </a:xfrm>
        </p:spPr>
        <p:txBody>
          <a:bodyPr vert="horz" lIns="91440" tIns="45720" rIns="91440" bIns="45720" rtlCol="0">
            <a:normAutofit/>
          </a:bodyPr>
          <a:lstStyle/>
          <a:p>
            <a:r>
              <a:rPr lang="en-US" sz="3200" dirty="0">
                <a:latin typeface="Candara" panose="020E0502030303020204" pitchFamily="34" charset="0"/>
              </a:rPr>
              <a:t>Tell a “story” of you teaching, including efforts to improve, change over time, and what </a:t>
            </a:r>
            <a:r>
              <a:rPr lang="en-US" sz="3200">
                <a:latin typeface="Candara" panose="020E0502030303020204" pitchFamily="34" charset="0"/>
              </a:rPr>
              <a:t>you will try </a:t>
            </a:r>
            <a:r>
              <a:rPr lang="en-US" sz="3200" dirty="0">
                <a:latin typeface="Candara" panose="020E0502030303020204" pitchFamily="34" charset="0"/>
              </a:rPr>
              <a:t>next </a:t>
            </a:r>
          </a:p>
          <a:p>
            <a:r>
              <a:rPr lang="en-US" sz="3200" dirty="0">
                <a:latin typeface="Candara" panose="020E0502030303020204" pitchFamily="34" charset="0"/>
              </a:rPr>
              <a:t>Explain your conception of teaching and learning, how you teach, and why you chose to teach that way</a:t>
            </a:r>
          </a:p>
          <a:p>
            <a:r>
              <a:rPr lang="en-US" sz="3200" dirty="0">
                <a:latin typeface="Candara" panose="020E0502030303020204" pitchFamily="34" charset="0"/>
              </a:rPr>
              <a:t>Demonstrate your enthusiasm and commitment to teaching</a:t>
            </a:r>
          </a:p>
          <a:p>
            <a:r>
              <a:rPr lang="en-US" sz="3200" dirty="0">
                <a:latin typeface="Candara" panose="020E0502030303020204" pitchFamily="34" charset="0"/>
              </a:rPr>
              <a:t>Most readers will not know the significance of your classes, how they relate, and the importance for future professionals in your discipline </a:t>
            </a:r>
          </a:p>
          <a:p>
            <a:r>
              <a:rPr lang="en-US" sz="3200" dirty="0">
                <a:latin typeface="Candara" panose="020E0502030303020204" pitchFamily="34" charset="0"/>
              </a:rPr>
              <a:t>Point to evidence of teaching successes</a:t>
            </a:r>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1032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159D06-B439-4991-ACC5-024867F05C9F}"/>
              </a:ext>
            </a:extLst>
          </p:cNvPr>
          <p:cNvSpPr>
            <a:spLocks noGrp="1"/>
          </p:cNvSpPr>
          <p:nvPr>
            <p:ph type="title"/>
          </p:nvPr>
        </p:nvSpPr>
        <p:spPr>
          <a:xfrm>
            <a:off x="838200" y="1412488"/>
            <a:ext cx="2899189" cy="4363844"/>
          </a:xfrm>
        </p:spPr>
        <p:txBody>
          <a:bodyPr anchor="t">
            <a:normAutofit/>
          </a:bodyPr>
          <a:lstStyle/>
          <a:p>
            <a:r>
              <a:rPr lang="en-US" sz="3700">
                <a:solidFill>
                  <a:srgbClr val="FFFFFF"/>
                </a:solidFill>
                <a:latin typeface="Candara" panose="020E0502030303020204" pitchFamily="34" charset="0"/>
              </a:rPr>
              <a:t>Questions to Consider When Preparing the Teaching Section of Your Narrative </a:t>
            </a:r>
          </a:p>
        </p:txBody>
      </p:sp>
      <p:sp>
        <p:nvSpPr>
          <p:cNvPr id="3" name="Content Placeholder 2">
            <a:extLst>
              <a:ext uri="{FF2B5EF4-FFF2-40B4-BE49-F238E27FC236}">
                <a16:creationId xmlns:a16="http://schemas.microsoft.com/office/drawing/2014/main" id="{47A6FE59-9255-4F7D-B217-10282D2DE9E6}"/>
              </a:ext>
            </a:extLst>
          </p:cNvPr>
          <p:cNvSpPr>
            <a:spLocks noGrp="1"/>
          </p:cNvSpPr>
          <p:nvPr>
            <p:ph sz="half" idx="1"/>
          </p:nvPr>
        </p:nvSpPr>
        <p:spPr>
          <a:xfrm>
            <a:off x="4167051" y="222068"/>
            <a:ext cx="3641087" cy="6635931"/>
          </a:xfrm>
        </p:spPr>
        <p:txBody>
          <a:bodyPr>
            <a:normAutofit fontScale="85000" lnSpcReduction="20000"/>
          </a:bodyPr>
          <a:lstStyle/>
          <a:p>
            <a:r>
              <a:rPr lang="en-US" sz="2100" dirty="0">
                <a:latin typeface="Candara" panose="020E0502030303020204" pitchFamily="34" charset="0"/>
              </a:rPr>
              <a:t>What is your “story”? Why are you engaged in this profession?</a:t>
            </a:r>
          </a:p>
          <a:p>
            <a:r>
              <a:rPr lang="en-US" sz="2100" dirty="0">
                <a:latin typeface="Candara" panose="020E0502030303020204" pitchFamily="34" charset="0"/>
              </a:rPr>
              <a:t>What do you love best about teaching? When is it most rewarding?</a:t>
            </a:r>
          </a:p>
          <a:p>
            <a:r>
              <a:rPr lang="en-US" sz="2100" dirty="0">
                <a:latin typeface="Candara" panose="020E0502030303020204" pitchFamily="34" charset="0"/>
              </a:rPr>
              <a:t>How do you want your students to change as a result of your classes?</a:t>
            </a:r>
          </a:p>
          <a:p>
            <a:pPr lvl="1"/>
            <a:r>
              <a:rPr lang="en-US" sz="2100" dirty="0">
                <a:latin typeface="Candara" panose="020E0502030303020204" pitchFamily="34" charset="0"/>
              </a:rPr>
              <a:t>What new things should they be able to do, say and know?</a:t>
            </a:r>
          </a:p>
          <a:p>
            <a:r>
              <a:rPr lang="en-US" sz="2100" dirty="0">
                <a:latin typeface="Candara" panose="020E0502030303020204" pitchFamily="34" charset="0"/>
              </a:rPr>
              <a:t>Who are your students?</a:t>
            </a:r>
          </a:p>
          <a:p>
            <a:pPr lvl="1"/>
            <a:r>
              <a:rPr lang="en-US" sz="2100" dirty="0">
                <a:latin typeface="Candara" panose="020E0502030303020204" pitchFamily="34" charset="0"/>
              </a:rPr>
              <a:t>What are their strengths coming into your program?</a:t>
            </a:r>
          </a:p>
          <a:p>
            <a:pPr lvl="1"/>
            <a:r>
              <a:rPr lang="en-US" sz="2100" dirty="0">
                <a:latin typeface="Candara" panose="020E0502030303020204" pitchFamily="34" charset="0"/>
              </a:rPr>
              <a:t>What are their needs?</a:t>
            </a:r>
          </a:p>
          <a:p>
            <a:pPr lvl="1"/>
            <a:r>
              <a:rPr lang="en-US" sz="2100" dirty="0">
                <a:latin typeface="Candara" panose="020E0502030303020204" pitchFamily="34" charset="0"/>
              </a:rPr>
              <a:t>What are the challenges of teaching in your discipline?</a:t>
            </a:r>
          </a:p>
          <a:p>
            <a:pPr lvl="1"/>
            <a:r>
              <a:rPr lang="en-US" sz="2100" dirty="0">
                <a:latin typeface="Candara" panose="020E0502030303020204" pitchFamily="34" charset="0"/>
              </a:rPr>
              <a:t>How do your students learn best?</a:t>
            </a:r>
          </a:p>
          <a:p>
            <a:pPr lvl="1"/>
            <a:r>
              <a:rPr lang="en-US" sz="2100" dirty="0">
                <a:latin typeface="Candara" panose="020E0502030303020204" pitchFamily="34" charset="0"/>
              </a:rPr>
              <a:t>What strategies do you employ to help them learn?</a:t>
            </a:r>
          </a:p>
          <a:p>
            <a:pPr lvl="1"/>
            <a:r>
              <a:rPr lang="en-US" sz="2100" dirty="0">
                <a:latin typeface="Candara" panose="020E0502030303020204" pitchFamily="34" charset="0"/>
              </a:rPr>
              <a:t>How do you address all of this in your classes?</a:t>
            </a:r>
          </a:p>
          <a:p>
            <a:r>
              <a:rPr lang="en-US" sz="2100" dirty="0">
                <a:latin typeface="Candara" panose="020E0502030303020204" pitchFamily="34" charset="0"/>
              </a:rPr>
              <a:t>What do students say about your classes?</a:t>
            </a:r>
          </a:p>
          <a:p>
            <a:r>
              <a:rPr lang="en-US" sz="2100" dirty="0">
                <a:latin typeface="Candara" panose="020E0502030303020204" pitchFamily="34" charset="0"/>
              </a:rPr>
              <a:t>What do peers say about your classes? </a:t>
            </a:r>
          </a:p>
          <a:p>
            <a:endParaRPr lang="en-US" sz="2500" dirty="0"/>
          </a:p>
          <a:p>
            <a:pPr lvl="1"/>
            <a:endParaRPr lang="en-US" sz="13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98AC152-EFF9-4A2E-93AA-2186BB54AF38}"/>
              </a:ext>
            </a:extLst>
          </p:cNvPr>
          <p:cNvSpPr>
            <a:spLocks noGrp="1"/>
          </p:cNvSpPr>
          <p:nvPr>
            <p:ph sz="half" idx="2"/>
          </p:nvPr>
        </p:nvSpPr>
        <p:spPr>
          <a:xfrm>
            <a:off x="8451603" y="235132"/>
            <a:ext cx="3641087" cy="6740434"/>
          </a:xfrm>
        </p:spPr>
        <p:txBody>
          <a:bodyPr>
            <a:normAutofit fontScale="85000" lnSpcReduction="20000"/>
          </a:bodyPr>
          <a:lstStyle/>
          <a:p>
            <a:r>
              <a:rPr lang="en-US" sz="2100" dirty="0">
                <a:latin typeface="Candara" panose="020E0502030303020204" pitchFamily="34" charset="0"/>
              </a:rPr>
              <a:t>What evidence do you have that shows you are effective at getting students to learn? And what have you learned along the way?</a:t>
            </a:r>
          </a:p>
          <a:p>
            <a:pPr lvl="1"/>
            <a:r>
              <a:rPr lang="en-US" sz="2100" dirty="0">
                <a:latin typeface="Candara" panose="020E0502030303020204" pitchFamily="34" charset="0"/>
              </a:rPr>
              <a:t>How has what you’ve learned changed your teaching?</a:t>
            </a:r>
          </a:p>
          <a:p>
            <a:pPr lvl="1"/>
            <a:r>
              <a:rPr lang="en-US" sz="2100" dirty="0">
                <a:latin typeface="Candara" panose="020E0502030303020204" pitchFamily="34" charset="0"/>
              </a:rPr>
              <a:t>How can you document those changes</a:t>
            </a:r>
          </a:p>
          <a:p>
            <a:pPr lvl="1"/>
            <a:r>
              <a:rPr lang="en-US" sz="2100" dirty="0">
                <a:latin typeface="Candara" panose="020E0502030303020204" pitchFamily="34" charset="0"/>
              </a:rPr>
              <a:t>What efforts have you made to improve your teaching? </a:t>
            </a:r>
          </a:p>
          <a:p>
            <a:pPr lvl="1"/>
            <a:r>
              <a:rPr lang="en-US" sz="2100" dirty="0">
                <a:latin typeface="Candara" panose="020E0502030303020204" pitchFamily="34" charset="0"/>
              </a:rPr>
              <a:t>How have you documented these efforts?</a:t>
            </a:r>
          </a:p>
          <a:p>
            <a:r>
              <a:rPr lang="en-US" sz="2100" dirty="0">
                <a:latin typeface="Candara" panose="020E0502030303020204" pitchFamily="34" charset="0"/>
              </a:rPr>
              <a:t>Have you mentored students? (anything you do to help students to be successful serves the educational mission of our college)</a:t>
            </a:r>
          </a:p>
          <a:p>
            <a:r>
              <a:rPr lang="en-US" sz="2100" dirty="0">
                <a:latin typeface="Candara" panose="020E0502030303020204" pitchFamily="34" charset="0"/>
              </a:rPr>
              <a:t>Where do you want to go now? </a:t>
            </a:r>
          </a:p>
          <a:p>
            <a:pPr lvl="1"/>
            <a:r>
              <a:rPr lang="en-US" sz="2100" dirty="0">
                <a:latin typeface="Candara" panose="020E0502030303020204" pitchFamily="34" charset="0"/>
              </a:rPr>
              <a:t>What is exciting in the future?</a:t>
            </a:r>
          </a:p>
          <a:p>
            <a:pPr lvl="1"/>
            <a:r>
              <a:rPr lang="en-US" sz="2100" dirty="0">
                <a:latin typeface="Candara" panose="020E0502030303020204" pitchFamily="34" charset="0"/>
              </a:rPr>
              <a:t>What do you want to tackle next in your teaching? </a:t>
            </a:r>
          </a:p>
          <a:p>
            <a:pPr marL="0" indent="0">
              <a:buNone/>
            </a:pPr>
            <a:endParaRPr lang="en-US" sz="1000" dirty="0"/>
          </a:p>
        </p:txBody>
      </p:sp>
    </p:spTree>
    <p:extLst>
      <p:ext uri="{BB962C8B-B14F-4D97-AF65-F5344CB8AC3E}">
        <p14:creationId xmlns:p14="http://schemas.microsoft.com/office/powerpoint/2010/main" val="312617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a:xfrm>
            <a:off x="411679" y="4760541"/>
            <a:ext cx="10515600" cy="1325563"/>
          </a:xfrm>
        </p:spPr>
        <p:txBody>
          <a:bodyPr/>
          <a:lstStyle/>
          <a:p>
            <a:r>
              <a:rPr lang="en-US" b="1" dirty="0">
                <a:latin typeface="Candara" panose="020E0502030303020204" pitchFamily="34" charset="0"/>
              </a:rPr>
              <a:t>Research Section of Portfolio Narrative</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411679" y="621051"/>
            <a:ext cx="11340935" cy="5253533"/>
          </a:xfrm>
        </p:spPr>
        <p:txBody>
          <a:bodyPr vert="horz" lIns="91440" tIns="45720" rIns="91440" bIns="45720" rtlCol="0">
            <a:normAutofit/>
          </a:bodyPr>
          <a:lstStyle/>
          <a:p>
            <a:r>
              <a:rPr lang="en-US" sz="3200" dirty="0"/>
              <a:t>Start with a general overview of your research in ways someone not in your field can understand</a:t>
            </a:r>
          </a:p>
          <a:p>
            <a:r>
              <a:rPr lang="en-US" sz="3200" dirty="0"/>
              <a:t>Tell the reader what it is you do, why you’re excited about doing it, and why it’s an interesting (valuable) line of inquiry</a:t>
            </a:r>
          </a:p>
          <a:p>
            <a:r>
              <a:rPr lang="en-US" sz="3200" dirty="0"/>
              <a:t>Paint a picture of your research agenda, capabilities, results, and recognition received for our competence and creativity</a:t>
            </a:r>
          </a:p>
          <a:p>
            <a:r>
              <a:rPr lang="en-US" sz="3200" dirty="0"/>
              <a:t>Reviewers also want to see that you’re not done! Share how you envision your next steps or future research endeavors</a:t>
            </a:r>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237337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6AC7A-9A3B-4879-B662-744F655B11D7}"/>
              </a:ext>
            </a:extLst>
          </p:cNvPr>
          <p:cNvPicPr>
            <a:picLocks noChangeAspect="1"/>
          </p:cNvPicPr>
          <p:nvPr/>
        </p:nvPicPr>
        <p:blipFill rotWithShape="1">
          <a:blip r:embed="rId3"/>
          <a:srcRect l="7444" r="4252"/>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D96A9B-E915-4694-BCD4-26C16730EF3C}"/>
              </a:ext>
            </a:extLst>
          </p:cNvPr>
          <p:cNvSpPr>
            <a:spLocks noGrp="1"/>
          </p:cNvSpPr>
          <p:nvPr>
            <p:ph type="title"/>
          </p:nvPr>
        </p:nvSpPr>
        <p:spPr>
          <a:xfrm>
            <a:off x="804672" y="365125"/>
            <a:ext cx="5266155" cy="1325563"/>
          </a:xfrm>
        </p:spPr>
        <p:txBody>
          <a:bodyPr>
            <a:normAutofit/>
          </a:bodyPr>
          <a:lstStyle/>
          <a:p>
            <a:r>
              <a:rPr lang="en-US" dirty="0">
                <a:latin typeface="Candara" panose="020E0502030303020204" pitchFamily="34" charset="0"/>
              </a:rPr>
              <a:t>Line</a:t>
            </a:r>
            <a:r>
              <a:rPr lang="en-US" u="sng" dirty="0">
                <a:latin typeface="Candara" panose="020E0502030303020204" pitchFamily="34" charset="0"/>
              </a:rPr>
              <a:t>s</a:t>
            </a:r>
            <a:r>
              <a:rPr lang="en-US" dirty="0">
                <a:latin typeface="Candara" panose="020E0502030303020204" pitchFamily="34" charset="0"/>
              </a:rPr>
              <a:t> of Research?</a:t>
            </a:r>
          </a:p>
        </p:txBody>
      </p:sp>
      <p:sp>
        <p:nvSpPr>
          <p:cNvPr id="3" name="Content Placeholder 2">
            <a:extLst>
              <a:ext uri="{FF2B5EF4-FFF2-40B4-BE49-F238E27FC236}">
                <a16:creationId xmlns:a16="http://schemas.microsoft.com/office/drawing/2014/main" id="{130E52CC-8672-4437-BA3D-2C80FFA3E78C}"/>
              </a:ext>
            </a:extLst>
          </p:cNvPr>
          <p:cNvSpPr>
            <a:spLocks noGrp="1"/>
          </p:cNvSpPr>
          <p:nvPr>
            <p:ph idx="1"/>
          </p:nvPr>
        </p:nvSpPr>
        <p:spPr>
          <a:xfrm>
            <a:off x="804672" y="2022601"/>
            <a:ext cx="3941499" cy="4154361"/>
          </a:xfrm>
        </p:spPr>
        <p:txBody>
          <a:bodyPr>
            <a:normAutofit/>
          </a:bodyPr>
          <a:lstStyle/>
          <a:p>
            <a:r>
              <a:rPr lang="en-US" dirty="0"/>
              <a:t>Craft them all into one narrative or sequence, if possible</a:t>
            </a:r>
          </a:p>
          <a:p>
            <a:r>
              <a:rPr lang="en-US" dirty="0"/>
              <a:t>Reference publications and broad impact</a:t>
            </a:r>
          </a:p>
          <a:p>
            <a:r>
              <a:rPr lang="en-US" dirty="0"/>
              <a:t>Choose how to define your reputation as a scholar and your future</a:t>
            </a:r>
          </a:p>
        </p:txBody>
      </p:sp>
    </p:spTree>
    <p:extLst>
      <p:ext uri="{BB962C8B-B14F-4D97-AF65-F5344CB8AC3E}">
        <p14:creationId xmlns:p14="http://schemas.microsoft.com/office/powerpoint/2010/main" val="403972976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159D06-B439-4991-ACC5-024867F05C9F}"/>
              </a:ext>
            </a:extLst>
          </p:cNvPr>
          <p:cNvSpPr>
            <a:spLocks noGrp="1"/>
          </p:cNvSpPr>
          <p:nvPr>
            <p:ph type="title"/>
          </p:nvPr>
        </p:nvSpPr>
        <p:spPr>
          <a:xfrm>
            <a:off x="838200" y="1412488"/>
            <a:ext cx="2899189" cy="4363844"/>
          </a:xfrm>
        </p:spPr>
        <p:txBody>
          <a:bodyPr anchor="t">
            <a:normAutofit/>
          </a:bodyPr>
          <a:lstStyle/>
          <a:p>
            <a:r>
              <a:rPr lang="en-US" sz="3700" dirty="0">
                <a:solidFill>
                  <a:srgbClr val="FFFFFF"/>
                </a:solidFill>
                <a:latin typeface="Candara" panose="020E0502030303020204" pitchFamily="34" charset="0"/>
              </a:rPr>
              <a:t>Questions to Consider When Preparing the Research Section of Your Narrative </a:t>
            </a:r>
          </a:p>
        </p:txBody>
      </p:sp>
      <p:sp>
        <p:nvSpPr>
          <p:cNvPr id="3" name="Content Placeholder 2">
            <a:extLst>
              <a:ext uri="{FF2B5EF4-FFF2-40B4-BE49-F238E27FC236}">
                <a16:creationId xmlns:a16="http://schemas.microsoft.com/office/drawing/2014/main" id="{47A6FE59-9255-4F7D-B217-10282D2DE9E6}"/>
              </a:ext>
            </a:extLst>
          </p:cNvPr>
          <p:cNvSpPr>
            <a:spLocks noGrp="1"/>
          </p:cNvSpPr>
          <p:nvPr>
            <p:ph sz="half" idx="1"/>
          </p:nvPr>
        </p:nvSpPr>
        <p:spPr>
          <a:xfrm>
            <a:off x="4167051" y="222068"/>
            <a:ext cx="3641087" cy="6475615"/>
          </a:xfrm>
        </p:spPr>
        <p:txBody>
          <a:bodyPr>
            <a:normAutofit fontScale="70000" lnSpcReduction="20000"/>
          </a:bodyPr>
          <a:lstStyle/>
          <a:p>
            <a:r>
              <a:rPr lang="en-US" sz="2900" dirty="0"/>
              <a:t>How did you get into your line of research? What first got you interested in this field?</a:t>
            </a:r>
          </a:p>
          <a:p>
            <a:r>
              <a:rPr lang="en-US" sz="2900" dirty="0"/>
              <a:t>What </a:t>
            </a:r>
            <a:r>
              <a:rPr lang="en-US" sz="2900" i="1" dirty="0"/>
              <a:t>is</a:t>
            </a:r>
            <a:r>
              <a:rPr lang="en-US" sz="2900" dirty="0"/>
              <a:t> your research? How would you explain it to someone outside academia?</a:t>
            </a:r>
          </a:p>
          <a:p>
            <a:r>
              <a:rPr lang="en-US" sz="2900" dirty="0"/>
              <a:t>What are the </a:t>
            </a:r>
            <a:r>
              <a:rPr lang="en-US" sz="2900" i="1" dirty="0"/>
              <a:t>themes </a:t>
            </a:r>
            <a:r>
              <a:rPr lang="en-US" sz="2900" dirty="0"/>
              <a:t>or strands of your research? Are there several or one?</a:t>
            </a:r>
          </a:p>
          <a:p>
            <a:r>
              <a:rPr lang="en-US" sz="2900" dirty="0"/>
              <a:t>What’s </a:t>
            </a:r>
            <a:r>
              <a:rPr lang="en-US" sz="2900" i="1" dirty="0"/>
              <a:t>important</a:t>
            </a:r>
            <a:r>
              <a:rPr lang="en-US" sz="2900" dirty="0"/>
              <a:t> about your research? Why should others care about your research?</a:t>
            </a:r>
          </a:p>
          <a:p>
            <a:r>
              <a:rPr lang="en-US" sz="2900" dirty="0"/>
              <a:t>What is particularly interesting to you about what you are studying? Why do you ask the questions you’re asking?</a:t>
            </a:r>
          </a:p>
          <a:p>
            <a:pPr marL="0" indent="0">
              <a:buNone/>
            </a:pPr>
            <a:endParaRPr lang="en-US" sz="2500" dirty="0"/>
          </a:p>
          <a:p>
            <a:pPr lvl="1"/>
            <a:endParaRPr lang="en-US" sz="13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98AC152-EFF9-4A2E-93AA-2186BB54AF38}"/>
              </a:ext>
            </a:extLst>
          </p:cNvPr>
          <p:cNvSpPr>
            <a:spLocks noGrp="1"/>
          </p:cNvSpPr>
          <p:nvPr>
            <p:ph sz="half" idx="2"/>
          </p:nvPr>
        </p:nvSpPr>
        <p:spPr>
          <a:xfrm>
            <a:off x="8451604" y="117566"/>
            <a:ext cx="3197701" cy="6740434"/>
          </a:xfrm>
        </p:spPr>
        <p:txBody>
          <a:bodyPr>
            <a:normAutofit fontScale="70000" lnSpcReduction="20000"/>
          </a:bodyPr>
          <a:lstStyle/>
          <a:p>
            <a:r>
              <a:rPr lang="en-US" dirty="0"/>
              <a:t>What are your specific and unique contributions to the field?</a:t>
            </a:r>
          </a:p>
          <a:p>
            <a:pPr lvl="1"/>
            <a:r>
              <a:rPr lang="en-US" dirty="0"/>
              <a:t>What new directions have you taken?</a:t>
            </a:r>
          </a:p>
          <a:p>
            <a:pPr lvl="1"/>
            <a:r>
              <a:rPr lang="en-US" dirty="0"/>
              <a:t>How is it different from what your peers are doing, in terms of format, methods, or results?</a:t>
            </a:r>
          </a:p>
          <a:p>
            <a:pPr lvl="1"/>
            <a:r>
              <a:rPr lang="en-US" dirty="0"/>
              <a:t>How are the results of your research useful to others? What difference have you made?</a:t>
            </a:r>
          </a:p>
          <a:p>
            <a:r>
              <a:rPr lang="en-US" dirty="0"/>
              <a:t>How do you know that your contributions are important? Who has recognized them and how?</a:t>
            </a:r>
          </a:p>
          <a:p>
            <a:r>
              <a:rPr lang="en-US" dirty="0"/>
              <a:t>How do your research interests overlap with teaching and service activities?</a:t>
            </a:r>
          </a:p>
          <a:p>
            <a:r>
              <a:rPr lang="en-US" dirty="0"/>
              <a:t>What do you want to try next? What research questions or directions are interesting to you?</a:t>
            </a:r>
            <a:endParaRPr lang="en-US" sz="1000" dirty="0"/>
          </a:p>
        </p:txBody>
      </p:sp>
      <p:sp>
        <p:nvSpPr>
          <p:cNvPr id="5" name="TextBox 4">
            <a:extLst>
              <a:ext uri="{FF2B5EF4-FFF2-40B4-BE49-F238E27FC236}">
                <a16:creationId xmlns:a16="http://schemas.microsoft.com/office/drawing/2014/main" id="{6E560431-62A3-4725-905B-45E925A49BED}"/>
              </a:ext>
            </a:extLst>
          </p:cNvPr>
          <p:cNvSpPr txBox="1"/>
          <p:nvPr/>
        </p:nvSpPr>
        <p:spPr>
          <a:xfrm>
            <a:off x="4304694" y="4702629"/>
            <a:ext cx="3641087" cy="1938992"/>
          </a:xfrm>
          <a:prstGeom prst="rect">
            <a:avLst/>
          </a:prstGeom>
          <a:noFill/>
        </p:spPr>
        <p:txBody>
          <a:bodyPr wrap="square" rtlCol="0">
            <a:spAutoFit/>
          </a:bodyPr>
          <a:lstStyle/>
          <a:p>
            <a:r>
              <a:rPr lang="en-US" sz="2400" dirty="0">
                <a:solidFill>
                  <a:schemeClr val="accent2">
                    <a:lumMod val="75000"/>
                  </a:schemeClr>
                </a:solidFill>
                <a:latin typeface="Candara" panose="020E0502030303020204" pitchFamily="34" charset="0"/>
              </a:rPr>
              <a:t>Provide details on the quality and significance of your role on joint projects, grants, publications and presentations </a:t>
            </a:r>
          </a:p>
        </p:txBody>
      </p:sp>
    </p:spTree>
    <p:extLst>
      <p:ext uri="{BB962C8B-B14F-4D97-AF65-F5344CB8AC3E}">
        <p14:creationId xmlns:p14="http://schemas.microsoft.com/office/powerpoint/2010/main" val="294624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0100-A7ED-411C-9FA1-A41BE9EAADA3}"/>
              </a:ext>
            </a:extLst>
          </p:cNvPr>
          <p:cNvSpPr>
            <a:spLocks noGrp="1"/>
          </p:cNvSpPr>
          <p:nvPr>
            <p:ph type="title"/>
          </p:nvPr>
        </p:nvSpPr>
        <p:spPr>
          <a:xfrm>
            <a:off x="838200" y="365125"/>
            <a:ext cx="3814823" cy="5040252"/>
          </a:xfrm>
        </p:spPr>
        <p:txBody>
          <a:bodyPr/>
          <a:lstStyle/>
          <a:p>
            <a:r>
              <a:rPr lang="en-US" dirty="0">
                <a:latin typeface="Candara" panose="020E0502030303020204" pitchFamily="34" charset="0"/>
              </a:rPr>
              <a:t>Contributions to Science: NIH Biosketch</a:t>
            </a:r>
          </a:p>
        </p:txBody>
      </p:sp>
      <p:pic>
        <p:nvPicPr>
          <p:cNvPr id="6" name="Picture 5">
            <a:extLst>
              <a:ext uri="{FF2B5EF4-FFF2-40B4-BE49-F238E27FC236}">
                <a16:creationId xmlns:a16="http://schemas.microsoft.com/office/drawing/2014/main" id="{8AF7E8B5-E446-401D-A839-10FA086A68F5}"/>
              </a:ext>
            </a:extLst>
          </p:cNvPr>
          <p:cNvPicPr>
            <a:picLocks noChangeAspect="1"/>
          </p:cNvPicPr>
          <p:nvPr/>
        </p:nvPicPr>
        <p:blipFill>
          <a:blip r:embed="rId3"/>
          <a:stretch>
            <a:fillRect/>
          </a:stretch>
        </p:blipFill>
        <p:spPr>
          <a:xfrm rot="321771">
            <a:off x="5777864" y="344929"/>
            <a:ext cx="5050110" cy="6290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607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1EA0-BE6C-4D6E-A0F4-E60416EBC67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16116F3-B771-424F-AD68-5DB1C16810E1}"/>
              </a:ext>
            </a:extLst>
          </p:cNvPr>
          <p:cNvPicPr>
            <a:picLocks noChangeAspect="1"/>
          </p:cNvPicPr>
          <p:nvPr/>
        </p:nvPicPr>
        <p:blipFill>
          <a:blip r:embed="rId3"/>
          <a:stretch>
            <a:fillRect/>
          </a:stretch>
        </p:blipFill>
        <p:spPr>
          <a:xfrm>
            <a:off x="149261" y="1027906"/>
            <a:ext cx="6175772" cy="3479540"/>
          </a:xfrm>
          <a:prstGeom prst="rect">
            <a:avLst/>
          </a:prstGeom>
        </p:spPr>
      </p:pic>
      <p:pic>
        <p:nvPicPr>
          <p:cNvPr id="6" name="Picture 5">
            <a:extLst>
              <a:ext uri="{FF2B5EF4-FFF2-40B4-BE49-F238E27FC236}">
                <a16:creationId xmlns:a16="http://schemas.microsoft.com/office/drawing/2014/main" id="{AC70CCF6-AAAC-43AF-983F-81833CD978FA}"/>
              </a:ext>
            </a:extLst>
          </p:cNvPr>
          <p:cNvPicPr>
            <a:picLocks noChangeAspect="1"/>
          </p:cNvPicPr>
          <p:nvPr/>
        </p:nvPicPr>
        <p:blipFill>
          <a:blip r:embed="rId4"/>
          <a:stretch>
            <a:fillRect/>
          </a:stretch>
        </p:blipFill>
        <p:spPr>
          <a:xfrm>
            <a:off x="6816279" y="0"/>
            <a:ext cx="5226460" cy="6858000"/>
          </a:xfrm>
          <a:prstGeom prst="rect">
            <a:avLst/>
          </a:prstGeom>
        </p:spPr>
      </p:pic>
      <p:sp>
        <p:nvSpPr>
          <p:cNvPr id="7" name="Rectangle 6">
            <a:extLst>
              <a:ext uri="{FF2B5EF4-FFF2-40B4-BE49-F238E27FC236}">
                <a16:creationId xmlns:a16="http://schemas.microsoft.com/office/drawing/2014/main" id="{A425B928-4B2D-431B-82D1-EAE5EFAE6DD6}"/>
              </a:ext>
            </a:extLst>
          </p:cNvPr>
          <p:cNvSpPr/>
          <p:nvPr/>
        </p:nvSpPr>
        <p:spPr>
          <a:xfrm>
            <a:off x="6443957" y="-107066"/>
            <a:ext cx="55706" cy="7072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1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033F-EA91-454E-8898-40F54B9DCC20}"/>
              </a:ext>
            </a:extLst>
          </p:cNvPr>
          <p:cNvSpPr>
            <a:spLocks noGrp="1"/>
          </p:cNvSpPr>
          <p:nvPr>
            <p:ph type="title"/>
          </p:nvPr>
        </p:nvSpPr>
        <p:spPr/>
        <p:txBody>
          <a:bodyPr>
            <a:normAutofit/>
          </a:bodyPr>
          <a:lstStyle/>
          <a:p>
            <a:r>
              <a:rPr lang="en-US" sz="4000" dirty="0">
                <a:latin typeface="Candara" panose="020E0502030303020204" pitchFamily="34" charset="0"/>
              </a:rPr>
              <a:t>In Preparation/Review/Press</a:t>
            </a:r>
          </a:p>
        </p:txBody>
      </p:sp>
      <p:sp>
        <p:nvSpPr>
          <p:cNvPr id="5" name="Content Placeholder 4">
            <a:extLst>
              <a:ext uri="{FF2B5EF4-FFF2-40B4-BE49-F238E27FC236}">
                <a16:creationId xmlns:a16="http://schemas.microsoft.com/office/drawing/2014/main" id="{BBEF771D-8B80-4F59-9493-992741A719EB}"/>
              </a:ext>
            </a:extLst>
          </p:cNvPr>
          <p:cNvSpPr>
            <a:spLocks noGrp="1"/>
          </p:cNvSpPr>
          <p:nvPr>
            <p:ph idx="1"/>
          </p:nvPr>
        </p:nvSpPr>
        <p:spPr>
          <a:xfrm>
            <a:off x="838200" y="1825625"/>
            <a:ext cx="5632048" cy="4351338"/>
          </a:xfrm>
        </p:spPr>
        <p:txBody>
          <a:bodyPr/>
          <a:lstStyle/>
          <a:p>
            <a:r>
              <a:rPr lang="en-US" dirty="0">
                <a:solidFill>
                  <a:srgbClr val="FF0000"/>
                </a:solidFill>
                <a:latin typeface="Candara" panose="020E0502030303020204" pitchFamily="34" charset="0"/>
              </a:rPr>
              <a:t>Be careful! </a:t>
            </a:r>
            <a:br>
              <a:rPr lang="en-US" dirty="0">
                <a:latin typeface="Candara" panose="020E0502030303020204" pitchFamily="34" charset="0"/>
              </a:rPr>
            </a:br>
            <a:r>
              <a:rPr lang="en-US" dirty="0">
                <a:latin typeface="Candara" panose="020E0502030303020204" pitchFamily="34" charset="0"/>
              </a:rPr>
              <a:t>“In Preparation” can mean “I’m not great at getting my results out into the world.” </a:t>
            </a:r>
          </a:p>
          <a:p>
            <a:r>
              <a:rPr lang="en-US" dirty="0">
                <a:latin typeface="Candara" panose="020E0502030303020204" pitchFamily="34" charset="0"/>
              </a:rPr>
              <a:t>Suggestions </a:t>
            </a:r>
          </a:p>
          <a:p>
            <a:pPr lvl="1"/>
            <a:r>
              <a:rPr lang="en-US" dirty="0">
                <a:latin typeface="Candara" panose="020E0502030303020204" pitchFamily="34" charset="0"/>
              </a:rPr>
              <a:t>leave off of CV</a:t>
            </a:r>
          </a:p>
          <a:p>
            <a:pPr lvl="1"/>
            <a:r>
              <a:rPr lang="en-US" dirty="0">
                <a:latin typeface="Candara" panose="020E0502030303020204" pitchFamily="34" charset="0"/>
              </a:rPr>
              <a:t>clean up DM</a:t>
            </a:r>
          </a:p>
          <a:p>
            <a:pPr lvl="1"/>
            <a:r>
              <a:rPr lang="en-US" dirty="0">
                <a:latin typeface="Candara" panose="020E0502030303020204" pitchFamily="34" charset="0"/>
              </a:rPr>
              <a:t>discuss as part of future directions, be specific about progress</a:t>
            </a:r>
          </a:p>
        </p:txBody>
      </p:sp>
      <p:pic>
        <p:nvPicPr>
          <p:cNvPr id="13" name="Picture 12" descr="A close-up of a pile of files&#10;&#10;Description automatically generated with medium confidence">
            <a:extLst>
              <a:ext uri="{FF2B5EF4-FFF2-40B4-BE49-F238E27FC236}">
                <a16:creationId xmlns:a16="http://schemas.microsoft.com/office/drawing/2014/main" id="{7F1DA4CA-33BF-4484-9D78-58EC594C0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9" name="TextBox 8">
            <a:extLst>
              <a:ext uri="{FF2B5EF4-FFF2-40B4-BE49-F238E27FC236}">
                <a16:creationId xmlns:a16="http://schemas.microsoft.com/office/drawing/2014/main" id="{465968B0-7350-4A06-97BA-274DE9372BB4}"/>
              </a:ext>
            </a:extLst>
          </p:cNvPr>
          <p:cNvSpPr txBox="1"/>
          <p:nvPr/>
        </p:nvSpPr>
        <p:spPr>
          <a:xfrm>
            <a:off x="8043420" y="6549715"/>
            <a:ext cx="6094428" cy="261610"/>
          </a:xfrm>
          <a:prstGeom prst="rect">
            <a:avLst/>
          </a:prstGeom>
          <a:noFill/>
        </p:spPr>
        <p:txBody>
          <a:bodyPr wrap="square">
            <a:spAutoFit/>
          </a:bodyPr>
          <a:lstStyle/>
          <a:p>
            <a:r>
              <a:rPr lang="en-US" sz="1050" dirty="0">
                <a:solidFill>
                  <a:schemeClr val="bg1">
                    <a:lumMod val="50000"/>
                  </a:schemeClr>
                </a:solidFill>
              </a:rPr>
              <a:t>Photo by Sharon McCutcheon on </a:t>
            </a:r>
            <a:r>
              <a:rPr lang="en-US" sz="1050" dirty="0" err="1">
                <a:solidFill>
                  <a:schemeClr val="bg1">
                    <a:lumMod val="50000"/>
                  </a:schemeClr>
                </a:solidFill>
                <a:hlinkClick r:id="rId4">
                  <a:extLst>
                    <a:ext uri="{A12FA001-AC4F-418D-AE19-62706E023703}">
                      <ahyp:hlinkClr xmlns:ahyp="http://schemas.microsoft.com/office/drawing/2018/hyperlinkcolor" val="tx"/>
                    </a:ext>
                  </a:extLst>
                </a:hlinkClick>
              </a:rPr>
              <a:t>Unsplash</a:t>
            </a:r>
            <a:r>
              <a:rPr lang="en-US" sz="1050" dirty="0">
                <a:solidFill>
                  <a:schemeClr val="bg1">
                    <a:lumMod val="50000"/>
                  </a:schemeClr>
                </a:solidFill>
              </a:rPr>
              <a:t> </a:t>
            </a:r>
          </a:p>
        </p:txBody>
      </p:sp>
    </p:spTree>
    <p:extLst>
      <p:ext uri="{BB962C8B-B14F-4D97-AF65-F5344CB8AC3E}">
        <p14:creationId xmlns:p14="http://schemas.microsoft.com/office/powerpoint/2010/main" val="165745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033F-EA91-454E-8898-40F54B9DCC20}"/>
              </a:ext>
            </a:extLst>
          </p:cNvPr>
          <p:cNvSpPr>
            <a:spLocks noGrp="1"/>
          </p:cNvSpPr>
          <p:nvPr>
            <p:ph type="title"/>
          </p:nvPr>
        </p:nvSpPr>
        <p:spPr/>
        <p:txBody>
          <a:bodyPr>
            <a:normAutofit/>
          </a:bodyPr>
          <a:lstStyle/>
          <a:p>
            <a:r>
              <a:rPr lang="en-US" sz="4000" dirty="0">
                <a:latin typeface="Candara" panose="020E0502030303020204" pitchFamily="34" charset="0"/>
              </a:rPr>
              <a:t>Unfunded Grant Proposals</a:t>
            </a:r>
          </a:p>
        </p:txBody>
      </p:sp>
      <p:sp>
        <p:nvSpPr>
          <p:cNvPr id="5" name="Content Placeholder 4">
            <a:extLst>
              <a:ext uri="{FF2B5EF4-FFF2-40B4-BE49-F238E27FC236}">
                <a16:creationId xmlns:a16="http://schemas.microsoft.com/office/drawing/2014/main" id="{BBEF771D-8B80-4F59-9493-992741A719EB}"/>
              </a:ext>
            </a:extLst>
          </p:cNvPr>
          <p:cNvSpPr>
            <a:spLocks noGrp="1"/>
          </p:cNvSpPr>
          <p:nvPr>
            <p:ph idx="1"/>
          </p:nvPr>
        </p:nvSpPr>
        <p:spPr>
          <a:xfrm>
            <a:off x="838200" y="1825625"/>
            <a:ext cx="5632048" cy="4351338"/>
          </a:xfrm>
        </p:spPr>
        <p:txBody>
          <a:bodyPr/>
          <a:lstStyle/>
          <a:p>
            <a:r>
              <a:rPr lang="en-US" dirty="0">
                <a:solidFill>
                  <a:srgbClr val="FF0000"/>
                </a:solidFill>
                <a:latin typeface="Candara" panose="020E0502030303020204" pitchFamily="34" charset="0"/>
              </a:rPr>
              <a:t>Be careful! </a:t>
            </a:r>
            <a:br>
              <a:rPr lang="en-US" dirty="0">
                <a:latin typeface="Candara" panose="020E0502030303020204" pitchFamily="34" charset="0"/>
              </a:rPr>
            </a:br>
            <a:r>
              <a:rPr lang="en-US" dirty="0">
                <a:latin typeface="Candara" panose="020E0502030303020204" pitchFamily="34" charset="0"/>
              </a:rPr>
              <a:t>“Submitted but not awarded” can mean “My research ideas don’t merit external funding.” </a:t>
            </a:r>
          </a:p>
          <a:p>
            <a:r>
              <a:rPr lang="en-US" dirty="0">
                <a:latin typeface="Candara" panose="020E0502030303020204" pitchFamily="34" charset="0"/>
              </a:rPr>
              <a:t>Suggestions </a:t>
            </a:r>
          </a:p>
          <a:p>
            <a:pPr lvl="1"/>
            <a:r>
              <a:rPr lang="en-US" dirty="0">
                <a:latin typeface="Candara" panose="020E0502030303020204" pitchFamily="34" charset="0"/>
              </a:rPr>
              <a:t>leave off of CV?</a:t>
            </a:r>
          </a:p>
          <a:p>
            <a:pPr lvl="1"/>
            <a:r>
              <a:rPr lang="en-US" dirty="0">
                <a:latin typeface="Candara" panose="020E0502030303020204" pitchFamily="34" charset="0"/>
              </a:rPr>
              <a:t>clean up DM</a:t>
            </a:r>
          </a:p>
          <a:p>
            <a:pPr lvl="1"/>
            <a:r>
              <a:rPr lang="en-US" dirty="0">
                <a:latin typeface="Candara" panose="020E0502030303020204" pitchFamily="34" charset="0"/>
              </a:rPr>
              <a:t>discuss as part of well-considered path to external funding</a:t>
            </a:r>
          </a:p>
        </p:txBody>
      </p:sp>
      <p:pic>
        <p:nvPicPr>
          <p:cNvPr id="13" name="Picture 12" descr="A close-up of a pile of files&#10;&#10;Description automatically generated with medium confidence">
            <a:extLst>
              <a:ext uri="{FF2B5EF4-FFF2-40B4-BE49-F238E27FC236}">
                <a16:creationId xmlns:a16="http://schemas.microsoft.com/office/drawing/2014/main" id="{7F1DA4CA-33BF-4484-9D78-58EC594C0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9" name="TextBox 8">
            <a:extLst>
              <a:ext uri="{FF2B5EF4-FFF2-40B4-BE49-F238E27FC236}">
                <a16:creationId xmlns:a16="http://schemas.microsoft.com/office/drawing/2014/main" id="{465968B0-7350-4A06-97BA-274DE9372BB4}"/>
              </a:ext>
            </a:extLst>
          </p:cNvPr>
          <p:cNvSpPr txBox="1"/>
          <p:nvPr/>
        </p:nvSpPr>
        <p:spPr>
          <a:xfrm>
            <a:off x="8043420" y="6549715"/>
            <a:ext cx="6094428" cy="261610"/>
          </a:xfrm>
          <a:prstGeom prst="rect">
            <a:avLst/>
          </a:prstGeom>
          <a:noFill/>
        </p:spPr>
        <p:txBody>
          <a:bodyPr wrap="square">
            <a:spAutoFit/>
          </a:bodyPr>
          <a:lstStyle/>
          <a:p>
            <a:r>
              <a:rPr lang="en-US" sz="1050" dirty="0">
                <a:solidFill>
                  <a:schemeClr val="bg1">
                    <a:lumMod val="50000"/>
                  </a:schemeClr>
                </a:solidFill>
              </a:rPr>
              <a:t>Photo by Sharon McCutcheon on </a:t>
            </a:r>
            <a:r>
              <a:rPr lang="en-US" sz="1050" dirty="0" err="1">
                <a:solidFill>
                  <a:schemeClr val="bg1">
                    <a:lumMod val="50000"/>
                  </a:schemeClr>
                </a:solidFill>
                <a:hlinkClick r:id="rId4">
                  <a:extLst>
                    <a:ext uri="{A12FA001-AC4F-418D-AE19-62706E023703}">
                      <ahyp:hlinkClr xmlns:ahyp="http://schemas.microsoft.com/office/drawing/2018/hyperlinkcolor" val="tx"/>
                    </a:ext>
                  </a:extLst>
                </a:hlinkClick>
              </a:rPr>
              <a:t>Unsplash</a:t>
            </a:r>
            <a:r>
              <a:rPr lang="en-US" sz="1050" dirty="0">
                <a:solidFill>
                  <a:schemeClr val="bg1">
                    <a:lumMod val="50000"/>
                  </a:schemeClr>
                </a:solidFill>
              </a:rPr>
              <a:t> </a:t>
            </a:r>
          </a:p>
        </p:txBody>
      </p:sp>
    </p:spTree>
    <p:extLst>
      <p:ext uri="{BB962C8B-B14F-4D97-AF65-F5344CB8AC3E}">
        <p14:creationId xmlns:p14="http://schemas.microsoft.com/office/powerpoint/2010/main" val="378214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p:txBody>
          <a:bodyPr/>
          <a:lstStyle/>
          <a:p>
            <a:r>
              <a:rPr lang="en-US" b="1" dirty="0">
                <a:latin typeface="Candara" panose="020E0502030303020204" pitchFamily="34" charset="0"/>
              </a:rPr>
              <a:t>Workshop Overview </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p:txBody>
          <a:bodyPr vert="horz" lIns="91440" tIns="45720" rIns="91440" bIns="45720" rtlCol="0">
            <a:normAutofit/>
          </a:bodyPr>
          <a:lstStyle/>
          <a:p>
            <a:r>
              <a:rPr lang="en-US" sz="3200" dirty="0">
                <a:latin typeface="Candara" panose="020E0502030303020204" pitchFamily="34" charset="0"/>
              </a:rPr>
              <a:t>Write your own </a:t>
            </a:r>
            <a:r>
              <a:rPr lang="en-US" sz="3200" b="1" i="1" dirty="0">
                <a:latin typeface="Candara" panose="020E0502030303020204" pitchFamily="34" charset="0"/>
              </a:rPr>
              <a:t>Adventure</a:t>
            </a:r>
            <a:r>
              <a:rPr lang="en-US" sz="3200" dirty="0">
                <a:latin typeface="Candara" panose="020E0502030303020204" pitchFamily="34" charset="0"/>
              </a:rPr>
              <a:t> story</a:t>
            </a:r>
          </a:p>
          <a:p>
            <a:pPr lvl="1"/>
            <a:r>
              <a:rPr lang="en-US" sz="2800" dirty="0">
                <a:latin typeface="Candara" panose="020E0502030303020204" pitchFamily="34" charset="0"/>
              </a:rPr>
              <a:t>An exciting experience or undertaking that is typically bold</a:t>
            </a:r>
          </a:p>
          <a:p>
            <a:pPr lvl="1"/>
            <a:r>
              <a:rPr lang="en-US" sz="2800" dirty="0">
                <a:latin typeface="Candara" panose="020E0502030303020204" pitchFamily="34" charset="0"/>
              </a:rPr>
              <a:t>Adventures are often undertaken in pursuit of knowledge that may involve unknown risks  </a:t>
            </a:r>
          </a:p>
          <a:p>
            <a:r>
              <a:rPr lang="en-US" sz="3200" dirty="0">
                <a:latin typeface="Candara" panose="020E0502030303020204" pitchFamily="34" charset="0"/>
              </a:rPr>
              <a:t>What to include in your story</a:t>
            </a:r>
          </a:p>
          <a:p>
            <a:r>
              <a:rPr lang="en-US" sz="3200" dirty="0">
                <a:latin typeface="Candara" panose="020E0502030303020204" pitchFamily="34" charset="0"/>
              </a:rPr>
              <a:t>Advice on the process </a:t>
            </a:r>
          </a:p>
          <a:p>
            <a:r>
              <a:rPr lang="en-US" sz="3200" dirty="0">
                <a:latin typeface="Candara" panose="020E0502030303020204" pitchFamily="34" charset="0"/>
              </a:rPr>
              <a:t>Discussion </a:t>
            </a:r>
          </a:p>
          <a:p>
            <a:endParaRPr lang="en-US" sz="2000" dirty="0">
              <a:latin typeface="Candara" panose="020E0502030303020204" pitchFamily="34" charset="0"/>
            </a:endParaRPr>
          </a:p>
        </p:txBody>
      </p:sp>
    </p:spTree>
    <p:extLst>
      <p:ext uri="{BB962C8B-B14F-4D97-AF65-F5344CB8AC3E}">
        <p14:creationId xmlns:p14="http://schemas.microsoft.com/office/powerpoint/2010/main" val="283172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700"/>
                                        <p:tgtEl>
                                          <p:spTgt spid="7">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7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7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500"/>
                                  </p:stCondLst>
                                  <p:iterate>
                                    <p:tmPct val="10000"/>
                                  </p:iterate>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700"/>
                                        <p:tgtEl>
                                          <p:spTgt spid="7">
                                            <p:txEl>
                                              <p:pRg st="4" end="4"/>
                                            </p:txEl>
                                          </p:spTgt>
                                        </p:tgtEl>
                                      </p:cBhvr>
                                    </p:animEffect>
                                  </p:childTnLst>
                                </p:cTn>
                              </p:par>
                              <p:par>
                                <p:cTn id="24" presetID="10" presetClass="entr" presetSubtype="0" fill="hold" grpId="0" nodeType="withEffect">
                                  <p:stCondLst>
                                    <p:cond delay="1500"/>
                                  </p:stCondLst>
                                  <p:iterate>
                                    <p:tmPct val="10000"/>
                                  </p:iterate>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7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a:xfrm>
            <a:off x="838200" y="4473"/>
            <a:ext cx="10515600" cy="1325563"/>
          </a:xfrm>
        </p:spPr>
        <p:txBody>
          <a:bodyPr/>
          <a:lstStyle/>
          <a:p>
            <a:r>
              <a:rPr lang="en-US" b="1" dirty="0">
                <a:latin typeface="Candara" panose="020E0502030303020204" pitchFamily="34" charset="0"/>
              </a:rPr>
              <a:t>Service Section of Portfolio Narrative</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392876" y="1107968"/>
            <a:ext cx="10515600" cy="5253533"/>
          </a:xfrm>
        </p:spPr>
        <p:txBody>
          <a:bodyPr vert="horz" lIns="91440" tIns="45720" rIns="91440" bIns="45720" rtlCol="0">
            <a:normAutofit/>
          </a:bodyPr>
          <a:lstStyle/>
          <a:p>
            <a:r>
              <a:rPr lang="en-US" sz="3200" dirty="0">
                <a:latin typeface="Candara" panose="020E0502030303020204" pitchFamily="34" charset="0"/>
              </a:rPr>
              <a:t>Describe how you’re a positive contributor to KSU and your profession</a:t>
            </a:r>
          </a:p>
          <a:p>
            <a:r>
              <a:rPr lang="en-US" sz="3200" dirty="0">
                <a:latin typeface="Candara" panose="020E0502030303020204" pitchFamily="34" charset="0"/>
              </a:rPr>
              <a:t>Explain your involvement &amp; contributions in your community that is related to your disciplinary expertise</a:t>
            </a:r>
          </a:p>
          <a:p>
            <a:r>
              <a:rPr lang="en-US" sz="3200" dirty="0">
                <a:latin typeface="Candara" panose="020E0502030303020204" pitchFamily="34" charset="0"/>
              </a:rPr>
              <a:t>What have you done?? Otherwise, the assumption is that you showed up for meeting</a:t>
            </a:r>
          </a:p>
          <a:p>
            <a:r>
              <a:rPr lang="en-US" sz="3200" dirty="0">
                <a:latin typeface="Candara" panose="020E0502030303020204" pitchFamily="34" charset="0"/>
              </a:rPr>
              <a:t>Your cv should have all service activities listed. This is where you explain your why! </a:t>
            </a:r>
          </a:p>
          <a:p>
            <a:r>
              <a:rPr lang="en-US" sz="3200" dirty="0">
                <a:latin typeface="Candara" panose="020E0502030303020204" pitchFamily="34" charset="0"/>
              </a:rPr>
              <a:t>Highlight leadership roles and accomplishments </a:t>
            </a:r>
          </a:p>
          <a:p>
            <a:pPr marL="0" indent="0">
              <a:buNone/>
            </a:pPr>
            <a:endParaRPr lang="en-US" sz="3200" dirty="0">
              <a:latin typeface="Candara" panose="020E0502030303020204" pitchFamily="34" charset="0"/>
            </a:endParaRPr>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348424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159D06-B439-4991-ACC5-024867F05C9F}"/>
              </a:ext>
            </a:extLst>
          </p:cNvPr>
          <p:cNvSpPr>
            <a:spLocks noGrp="1"/>
          </p:cNvSpPr>
          <p:nvPr>
            <p:ph type="title"/>
          </p:nvPr>
        </p:nvSpPr>
        <p:spPr>
          <a:xfrm>
            <a:off x="838200" y="1412488"/>
            <a:ext cx="2899189" cy="4363844"/>
          </a:xfrm>
        </p:spPr>
        <p:txBody>
          <a:bodyPr anchor="t">
            <a:normAutofit/>
          </a:bodyPr>
          <a:lstStyle/>
          <a:p>
            <a:r>
              <a:rPr lang="en-US" sz="3700" dirty="0">
                <a:solidFill>
                  <a:srgbClr val="FFFFFF"/>
                </a:solidFill>
                <a:latin typeface="Candara" panose="020E0502030303020204" pitchFamily="34" charset="0"/>
              </a:rPr>
              <a:t>Questions to Consider When Preparing the Service  Section of Your Narrative </a:t>
            </a:r>
          </a:p>
        </p:txBody>
      </p:sp>
      <p:sp>
        <p:nvSpPr>
          <p:cNvPr id="3" name="Content Placeholder 2">
            <a:extLst>
              <a:ext uri="{FF2B5EF4-FFF2-40B4-BE49-F238E27FC236}">
                <a16:creationId xmlns:a16="http://schemas.microsoft.com/office/drawing/2014/main" id="{47A6FE59-9255-4F7D-B217-10282D2DE9E6}"/>
              </a:ext>
            </a:extLst>
          </p:cNvPr>
          <p:cNvSpPr>
            <a:spLocks noGrp="1"/>
          </p:cNvSpPr>
          <p:nvPr>
            <p:ph sz="half" idx="1"/>
          </p:nvPr>
        </p:nvSpPr>
        <p:spPr>
          <a:xfrm>
            <a:off x="4167051" y="222068"/>
            <a:ext cx="3641087" cy="6475615"/>
          </a:xfrm>
        </p:spPr>
        <p:txBody>
          <a:bodyPr>
            <a:normAutofit fontScale="62500" lnSpcReduction="20000"/>
          </a:bodyPr>
          <a:lstStyle/>
          <a:p>
            <a:pPr algn="l">
              <a:buFont typeface="Arial" panose="020B0604020202020204" pitchFamily="34" charset="0"/>
              <a:buChar char="•"/>
            </a:pPr>
            <a:r>
              <a:rPr lang="en-US" sz="2900" b="0" i="0" dirty="0">
                <a:solidFill>
                  <a:srgbClr val="444444"/>
                </a:solidFill>
                <a:effectLst/>
                <a:latin typeface="Candara" panose="020E0502030303020204" pitchFamily="34" charset="0"/>
              </a:rPr>
              <a:t>What kinds of service have you done at the department, college and University level?</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marL="742950" lvl="1" indent="-285750" algn="l">
              <a:buFont typeface="Arial" panose="020B0604020202020204" pitchFamily="34" charset="0"/>
              <a:buChar char="•"/>
            </a:pPr>
            <a:r>
              <a:rPr lang="en-US" sz="2900" b="0" i="0" dirty="0">
                <a:solidFill>
                  <a:srgbClr val="444444"/>
                </a:solidFill>
                <a:effectLst/>
                <a:latin typeface="Candara" panose="020E0502030303020204" pitchFamily="34" charset="0"/>
              </a:rPr>
              <a:t>Why did you choose these kinds of service over others? What do you value in them?</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algn="l">
              <a:buFont typeface="Arial" panose="020B0604020202020204" pitchFamily="34" charset="0"/>
              <a:buChar char="•"/>
            </a:pPr>
            <a:r>
              <a:rPr lang="en-US" sz="2900" b="0" i="0" dirty="0">
                <a:solidFill>
                  <a:srgbClr val="444444"/>
                </a:solidFill>
                <a:effectLst/>
                <a:latin typeface="Candara" panose="020E0502030303020204" pitchFamily="34" charset="0"/>
              </a:rPr>
              <a:t>What kinds of service have you done in your profession?</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marL="742950" lvl="1" indent="-285750" algn="l">
              <a:buFont typeface="Arial" panose="020B0604020202020204" pitchFamily="34" charset="0"/>
              <a:buChar char="•"/>
            </a:pPr>
            <a:r>
              <a:rPr lang="en-US" sz="2900" b="0" i="0" dirty="0">
                <a:solidFill>
                  <a:srgbClr val="444444"/>
                </a:solidFill>
                <a:effectLst/>
                <a:latin typeface="Candara" panose="020E0502030303020204" pitchFamily="34" charset="0"/>
              </a:rPr>
              <a:t>Why did you choose these activities? Why do you value them?</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algn="l">
              <a:buFont typeface="Arial" panose="020B0604020202020204" pitchFamily="34" charset="0"/>
              <a:buChar char="•"/>
            </a:pPr>
            <a:r>
              <a:rPr lang="en-US" sz="2900" b="0" i="0" dirty="0">
                <a:solidFill>
                  <a:srgbClr val="444444"/>
                </a:solidFill>
                <a:effectLst/>
                <a:latin typeface="Candara" panose="020E0502030303020204" pitchFamily="34" charset="0"/>
              </a:rPr>
              <a:t>What is your definition of “service” in your profession and at the university? Why was it important for you to engage in this service?</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algn="l">
              <a:buFont typeface="Arial" panose="020B0604020202020204" pitchFamily="34" charset="0"/>
              <a:buChar char="•"/>
            </a:pPr>
            <a:r>
              <a:rPr lang="en-US" sz="2900" b="0" i="0" dirty="0">
                <a:solidFill>
                  <a:srgbClr val="444444"/>
                </a:solidFill>
                <a:effectLst/>
                <a:latin typeface="Candara" panose="020E0502030303020204" pitchFamily="34" charset="0"/>
              </a:rPr>
              <a:t>How are your service activities connected to your research interests?</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r>
              <a:rPr lang="en-US" sz="2900" b="0" i="0" dirty="0">
                <a:solidFill>
                  <a:srgbClr val="444444"/>
                </a:solidFill>
                <a:effectLst/>
                <a:latin typeface="Candara" panose="020E0502030303020204" pitchFamily="34" charset="0"/>
              </a:rPr>
              <a:t>How are your service activities connected to your teaching interests? </a:t>
            </a:r>
            <a:endParaRPr lang="en-US" sz="2900" dirty="0">
              <a:latin typeface="Candara" panose="020E0502030303020204" pitchFamily="34" charset="0"/>
            </a:endParaRPr>
          </a:p>
          <a:p>
            <a:pPr lvl="1"/>
            <a:endParaRPr lang="en-US" sz="13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98AC152-EFF9-4A2E-93AA-2186BB54AF38}"/>
              </a:ext>
            </a:extLst>
          </p:cNvPr>
          <p:cNvSpPr>
            <a:spLocks noGrp="1"/>
          </p:cNvSpPr>
          <p:nvPr>
            <p:ph sz="half" idx="2"/>
          </p:nvPr>
        </p:nvSpPr>
        <p:spPr>
          <a:xfrm>
            <a:off x="8451602" y="222068"/>
            <a:ext cx="3641085" cy="6740434"/>
          </a:xfrm>
        </p:spPr>
        <p:txBody>
          <a:bodyPr>
            <a:normAutofit fontScale="62500" lnSpcReduction="20000"/>
          </a:bodyPr>
          <a:lstStyle/>
          <a:p>
            <a:pPr algn="l">
              <a:buFont typeface="Arial" panose="020B0604020202020204" pitchFamily="34" charset="0"/>
              <a:buChar char="•"/>
            </a:pPr>
            <a:r>
              <a:rPr lang="en-US" sz="2900" b="0" i="0" dirty="0">
                <a:solidFill>
                  <a:srgbClr val="444444"/>
                </a:solidFill>
                <a:effectLst/>
                <a:latin typeface="Candara" panose="020E0502030303020204" pitchFamily="34" charset="0"/>
              </a:rPr>
              <a:t>What are </a:t>
            </a:r>
            <a:r>
              <a:rPr lang="en-US" sz="2900" b="1" i="0" dirty="0">
                <a:solidFill>
                  <a:srgbClr val="444444"/>
                </a:solidFill>
                <a:effectLst/>
                <a:latin typeface="Candara" panose="020E0502030303020204" pitchFamily="34" charset="0"/>
              </a:rPr>
              <a:t>common threads</a:t>
            </a:r>
            <a:r>
              <a:rPr lang="en-US" sz="2900" b="0" i="0" dirty="0">
                <a:solidFill>
                  <a:srgbClr val="444444"/>
                </a:solidFill>
                <a:effectLst/>
                <a:latin typeface="Candara" panose="020E0502030303020204" pitchFamily="34" charset="0"/>
              </a:rPr>
              <a:t> that run throughout your service activities? In what ways are these activities connected thematically or philosophically to one another?</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algn="l">
              <a:buFont typeface="Arial" panose="020B0604020202020204" pitchFamily="34" charset="0"/>
              <a:buChar char="•"/>
            </a:pPr>
            <a:r>
              <a:rPr lang="en-US" sz="2900" b="0" i="0" dirty="0">
                <a:solidFill>
                  <a:srgbClr val="444444"/>
                </a:solidFill>
                <a:effectLst/>
                <a:latin typeface="Candara" panose="020E0502030303020204" pitchFamily="34" charset="0"/>
              </a:rPr>
              <a:t>What’s</a:t>
            </a:r>
            <a:r>
              <a:rPr lang="en-US" sz="2900" b="1" i="0" dirty="0">
                <a:solidFill>
                  <a:srgbClr val="444444"/>
                </a:solidFill>
                <a:effectLst/>
                <a:latin typeface="Candara" panose="020E0502030303020204" pitchFamily="34" charset="0"/>
              </a:rPr>
              <a:t> important</a:t>
            </a:r>
            <a:r>
              <a:rPr lang="en-US" sz="2900" b="0" i="0" dirty="0">
                <a:solidFill>
                  <a:srgbClr val="444444"/>
                </a:solidFill>
                <a:effectLst/>
                <a:latin typeface="Candara" panose="020E0502030303020204" pitchFamily="34" charset="0"/>
              </a:rPr>
              <a:t> about your service?</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marL="742950" lvl="1" indent="-285750" algn="l">
              <a:buFont typeface="Arial" panose="020B0604020202020204" pitchFamily="34" charset="0"/>
              <a:buChar char="•"/>
            </a:pPr>
            <a:r>
              <a:rPr lang="en-US" sz="2900" b="0" i="0" dirty="0">
                <a:solidFill>
                  <a:srgbClr val="444444"/>
                </a:solidFill>
                <a:effectLst/>
                <a:latin typeface="Candara" panose="020E0502030303020204" pitchFamily="34" charset="0"/>
              </a:rPr>
              <a:t>What difference have you made? What has changed because of your work?</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marL="742950" lvl="1" indent="-285750" algn="l">
              <a:buFont typeface="Arial" panose="020B0604020202020204" pitchFamily="34" charset="0"/>
              <a:buChar char="•"/>
            </a:pPr>
            <a:r>
              <a:rPr lang="en-US" sz="2900" b="0" i="0" dirty="0">
                <a:solidFill>
                  <a:srgbClr val="444444"/>
                </a:solidFill>
                <a:effectLst/>
                <a:latin typeface="Candara" panose="020E0502030303020204" pitchFamily="34" charset="0"/>
              </a:rPr>
              <a:t>How have your contributions helped the University and your profession?</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algn="l">
              <a:buFont typeface="Arial" panose="020B0604020202020204" pitchFamily="34" charset="0"/>
              <a:buChar char="•"/>
            </a:pPr>
            <a:r>
              <a:rPr lang="en-US" sz="2900" b="0" i="0" dirty="0">
                <a:solidFill>
                  <a:srgbClr val="444444"/>
                </a:solidFill>
                <a:effectLst/>
                <a:latin typeface="Candara" panose="020E0502030303020204" pitchFamily="34" charset="0"/>
              </a:rPr>
              <a:t>What would you like to continue doing? Why?</a:t>
            </a:r>
            <a:br>
              <a:rPr lang="en-US" sz="2900" b="0" i="0" dirty="0">
                <a:solidFill>
                  <a:srgbClr val="444444"/>
                </a:solidFill>
                <a:effectLst/>
                <a:latin typeface="Candara" panose="020E0502030303020204" pitchFamily="34" charset="0"/>
              </a:rPr>
            </a:br>
            <a:r>
              <a:rPr lang="en-US" sz="2900" b="0" i="0" dirty="0">
                <a:solidFill>
                  <a:srgbClr val="444444"/>
                </a:solidFill>
                <a:effectLst/>
                <a:latin typeface="Candara" panose="020E0502030303020204" pitchFamily="34" charset="0"/>
              </a:rPr>
              <a:t> </a:t>
            </a:r>
          </a:p>
          <a:p>
            <a:pPr algn="l">
              <a:buFont typeface="Arial" panose="020B0604020202020204" pitchFamily="34" charset="0"/>
              <a:buChar char="•"/>
            </a:pPr>
            <a:r>
              <a:rPr lang="en-US" sz="2900" b="0" i="0" dirty="0">
                <a:solidFill>
                  <a:srgbClr val="444444"/>
                </a:solidFill>
                <a:effectLst/>
                <a:latin typeface="Candara" panose="020E0502030303020204" pitchFamily="34" charset="0"/>
              </a:rPr>
              <a:t>What do you want to try next? What new questions or service directions are interesting to you?</a:t>
            </a:r>
          </a:p>
          <a:p>
            <a:endParaRPr lang="en-US" sz="1000" dirty="0"/>
          </a:p>
        </p:txBody>
      </p:sp>
    </p:spTree>
    <p:extLst>
      <p:ext uri="{BB962C8B-B14F-4D97-AF65-F5344CB8AC3E}">
        <p14:creationId xmlns:p14="http://schemas.microsoft.com/office/powerpoint/2010/main" val="112215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a:xfrm>
            <a:off x="838200" y="4473"/>
            <a:ext cx="10515600" cy="1325563"/>
          </a:xfrm>
        </p:spPr>
        <p:txBody>
          <a:bodyPr/>
          <a:lstStyle/>
          <a:p>
            <a:r>
              <a:rPr lang="en-US" b="1" dirty="0">
                <a:latin typeface="Candara" panose="020E0502030303020204" pitchFamily="34" charset="0"/>
              </a:rPr>
              <a:t>How to Address Weaknesses?</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392876" y="1107968"/>
            <a:ext cx="9950532" cy="5660967"/>
          </a:xfrm>
        </p:spPr>
        <p:txBody>
          <a:bodyPr vert="horz" lIns="91440" tIns="45720" rIns="91440" bIns="45720" rtlCol="0">
            <a:normAutofit fontScale="77500" lnSpcReduction="20000"/>
          </a:bodyPr>
          <a:lstStyle/>
          <a:p>
            <a:pPr algn="l"/>
            <a:r>
              <a:rPr lang="en-US" sz="3200" b="0" i="0" dirty="0">
                <a:solidFill>
                  <a:srgbClr val="000000"/>
                </a:solidFill>
                <a:effectLst/>
                <a:latin typeface="Candara" panose="020E0502030303020204" pitchFamily="34" charset="0"/>
              </a:rPr>
              <a:t>Your story is also the place to acknowledge and address issues that might be perceived as weaknesses </a:t>
            </a:r>
          </a:p>
          <a:p>
            <a:pPr algn="l"/>
            <a:r>
              <a:rPr lang="en-US" sz="3200" b="0" i="0" dirty="0">
                <a:solidFill>
                  <a:srgbClr val="000000"/>
                </a:solidFill>
                <a:effectLst/>
                <a:latin typeface="Candara" panose="020E0502030303020204" pitchFamily="34" charset="0"/>
              </a:rPr>
              <a:t>Demonstrate that you recognized the issue, you learned from it, and you have moved forward in an appropriate and professional way</a:t>
            </a:r>
          </a:p>
          <a:p>
            <a:pPr algn="l"/>
            <a:r>
              <a:rPr lang="en-US" sz="3200" dirty="0">
                <a:solidFill>
                  <a:srgbClr val="000000"/>
                </a:solidFill>
                <a:latin typeface="Candara" panose="020E0502030303020204" pitchFamily="34" charset="0"/>
              </a:rPr>
              <a:t>Do not ignore negative reviews or comments; The committee will not!</a:t>
            </a:r>
          </a:p>
          <a:p>
            <a:pPr marL="0" indent="0" algn="l">
              <a:buNone/>
            </a:pPr>
            <a:endParaRPr lang="en-US" sz="3200" b="0" i="0" dirty="0">
              <a:solidFill>
                <a:srgbClr val="000000"/>
              </a:solidFill>
              <a:effectLst/>
              <a:latin typeface="Candara" panose="020E0502030303020204" pitchFamily="34" charset="0"/>
            </a:endParaRPr>
          </a:p>
          <a:p>
            <a:r>
              <a:rPr lang="en-US" sz="3200" b="0" i="0" dirty="0">
                <a:solidFill>
                  <a:srgbClr val="000000"/>
                </a:solidFill>
                <a:effectLst/>
                <a:latin typeface="Candara" panose="020E0502030303020204" pitchFamily="34" charset="0"/>
              </a:rPr>
              <a:t>Example: Teaching evaluations</a:t>
            </a:r>
          </a:p>
          <a:p>
            <a:pPr lvl="1"/>
            <a:r>
              <a:rPr lang="en-US" sz="2800" b="0" i="0" dirty="0">
                <a:solidFill>
                  <a:srgbClr val="000000"/>
                </a:solidFill>
                <a:effectLst/>
                <a:latin typeface="Candara" panose="020E0502030303020204" pitchFamily="34" charset="0"/>
              </a:rPr>
              <a:t>If the teaching evaluations were poor early on but improved with time, discuss what you did to overcome the challenges. How did you adjust your teaching methods to address the needs and/or concerns of the students?</a:t>
            </a:r>
          </a:p>
          <a:p>
            <a:pPr lvl="1"/>
            <a:r>
              <a:rPr lang="en-US" sz="2800" b="0" i="0" dirty="0">
                <a:solidFill>
                  <a:srgbClr val="000000"/>
                </a:solidFill>
                <a:effectLst/>
                <a:latin typeface="Candara" panose="020E0502030303020204" pitchFamily="34" charset="0"/>
              </a:rPr>
              <a:t>If your teaching evaluations were weak during a semester in which you were experimenting with a new course or new teaching method, what did you learn from the constructive feedback? </a:t>
            </a:r>
          </a:p>
          <a:p>
            <a:pPr lvl="1"/>
            <a:r>
              <a:rPr lang="en-US" sz="2800" dirty="0">
                <a:solidFill>
                  <a:srgbClr val="000000"/>
                </a:solidFill>
                <a:latin typeface="Candara" panose="020E0502030303020204" pitchFamily="34" charset="0"/>
              </a:rPr>
              <a:t>If the response rate on your teaching evaluations is low, what additional ways did you solicit student feedback on your courses and your teaching?</a:t>
            </a:r>
            <a:endParaRPr lang="en-US" sz="36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2783279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p:txBody>
          <a:bodyPr/>
          <a:lstStyle/>
          <a:p>
            <a:r>
              <a:rPr lang="en-US" b="1" dirty="0">
                <a:latin typeface="Candara" panose="020E0502030303020204" pitchFamily="34" charset="0"/>
              </a:rPr>
              <a:t>Additional Advice</a:t>
            </a:r>
            <a:endParaRPr lang="en-US" dirty="0">
              <a:latin typeface="Candara" panose="020E0502030303020204" pitchFamily="34" charset="0"/>
            </a:endParaRP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474122" y="1421864"/>
            <a:ext cx="11243755" cy="5071011"/>
          </a:xfrm>
        </p:spPr>
        <p:txBody>
          <a:bodyPr vert="horz" lIns="91440" tIns="45720" rIns="91440" bIns="45720" rtlCol="0">
            <a:normAutofit fontScale="92500" lnSpcReduction="10000"/>
          </a:bodyPr>
          <a:lstStyle/>
          <a:p>
            <a:r>
              <a:rPr lang="en-US" sz="3200" dirty="0">
                <a:latin typeface="Candara" panose="020E0502030303020204" pitchFamily="34" charset="0"/>
              </a:rPr>
              <a:t>Review and act on advice in previous reviews (if applicable)</a:t>
            </a:r>
          </a:p>
          <a:p>
            <a:r>
              <a:rPr lang="en-US" sz="3200" dirty="0">
                <a:latin typeface="Candara" panose="020E0502030303020204" pitchFamily="34" charset="0"/>
              </a:rPr>
              <a:t>Update Activity Insight regularly </a:t>
            </a:r>
          </a:p>
          <a:p>
            <a:r>
              <a:rPr lang="en-US" sz="3200" dirty="0">
                <a:latin typeface="Candara" panose="020E0502030303020204" pitchFamily="34" charset="0"/>
              </a:rPr>
              <a:t>Ask for sample </a:t>
            </a:r>
            <a:r>
              <a:rPr lang="en-US" sz="3200" dirty="0">
                <a:latin typeface="Candara" panose="020E0502030303020204" pitchFamily="34" charset="0"/>
                <a:hlinkClick r:id="rId4"/>
              </a:rPr>
              <a:t>narrative statements</a:t>
            </a:r>
            <a:endParaRPr lang="en-US" sz="3200" dirty="0">
              <a:latin typeface="Candara" panose="020E0502030303020204" pitchFamily="34" charset="0"/>
            </a:endParaRPr>
          </a:p>
          <a:p>
            <a:r>
              <a:rPr lang="en-US" sz="3200" dirty="0">
                <a:latin typeface="Candara" panose="020E0502030303020204" pitchFamily="34" charset="0"/>
              </a:rPr>
              <a:t>Get advice from P&amp;T Committee Members and colleagues who have recently submitted portfolios </a:t>
            </a:r>
          </a:p>
          <a:p>
            <a:r>
              <a:rPr lang="en-US" sz="3200" dirty="0">
                <a:latin typeface="Candara" panose="020E0502030303020204" pitchFamily="34" charset="0"/>
              </a:rPr>
              <a:t>Double check unit requirements for content </a:t>
            </a:r>
          </a:p>
          <a:p>
            <a:r>
              <a:rPr lang="en-US" sz="3200" dirty="0">
                <a:latin typeface="Candara" panose="020E0502030303020204" pitchFamily="34" charset="0"/>
              </a:rPr>
              <a:t>Create writing support groups </a:t>
            </a:r>
          </a:p>
          <a:p>
            <a:r>
              <a:rPr lang="en-US" sz="3200" dirty="0">
                <a:latin typeface="Candara" panose="020E0502030303020204" pitchFamily="34" charset="0"/>
              </a:rPr>
              <a:t>Proofread carefully </a:t>
            </a:r>
          </a:p>
          <a:p>
            <a:r>
              <a:rPr lang="en-US" sz="3200" dirty="0">
                <a:latin typeface="Candara" panose="020E0502030303020204" pitchFamily="34" charset="0"/>
              </a:rPr>
              <a:t>Always feel free to ask questions</a:t>
            </a:r>
          </a:p>
          <a:p>
            <a:r>
              <a:rPr lang="en-US" sz="3200" dirty="0">
                <a:latin typeface="Candara" panose="020E0502030303020204" pitchFamily="34" charset="0"/>
              </a:rPr>
              <a:t>Meet all deadlines!!!</a:t>
            </a:r>
          </a:p>
          <a:p>
            <a:endParaRPr lang="en-US" sz="3200" dirty="0"/>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325553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p:txBody>
          <a:bodyPr/>
          <a:lstStyle/>
          <a:p>
            <a:r>
              <a:rPr lang="en-US" b="1" dirty="0">
                <a:latin typeface="Candara" panose="020E0502030303020204" pitchFamily="34" charset="0"/>
              </a:rPr>
              <a:t>CETL Sessions </a:t>
            </a:r>
            <a:endParaRPr lang="en-US" dirty="0">
              <a:latin typeface="Candara" panose="020E0502030303020204" pitchFamily="34" charset="0"/>
            </a:endParaRP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474122" y="1421864"/>
            <a:ext cx="11243755" cy="5071011"/>
          </a:xfrm>
        </p:spPr>
        <p:txBody>
          <a:bodyPr vert="horz" lIns="91440" tIns="45720" rIns="91440" bIns="45720" rtlCol="0">
            <a:normAutofit/>
          </a:bodyPr>
          <a:lstStyle/>
          <a:p>
            <a:r>
              <a:rPr lang="en-US" sz="3200" dirty="0">
                <a:latin typeface="Candara" panose="020E0502030303020204" pitchFamily="34" charset="0"/>
              </a:rPr>
              <a:t>Be on the lookout for announcements of university-wide events for faculty</a:t>
            </a:r>
          </a:p>
          <a:p>
            <a:pPr lvl="1"/>
            <a:r>
              <a:rPr lang="en-US" sz="2800" dirty="0">
                <a:latin typeface="Candara" panose="020E0502030303020204" pitchFamily="34" charset="0"/>
              </a:rPr>
              <a:t>Promotion for Non-Tenure Track Faculty (May 3</a:t>
            </a:r>
            <a:r>
              <a:rPr lang="en-US" sz="2800" baseline="30000" dirty="0">
                <a:latin typeface="Candara" panose="020E0502030303020204" pitchFamily="34" charset="0"/>
              </a:rPr>
              <a:t>rd</a:t>
            </a:r>
            <a:r>
              <a:rPr lang="en-US" sz="2800" dirty="0">
                <a:latin typeface="Candara" panose="020E0502030303020204" pitchFamily="34" charset="0"/>
              </a:rPr>
              <a:t> 11-12 pm)</a:t>
            </a:r>
          </a:p>
          <a:p>
            <a:pPr lvl="1"/>
            <a:r>
              <a:rPr lang="en-US" sz="2800" dirty="0">
                <a:latin typeface="Candara" panose="020E0502030303020204" pitchFamily="34" charset="0"/>
              </a:rPr>
              <a:t>Pre-tenure, Promotion and Tenure, Promotion and Post-Tenure Review (May 6</a:t>
            </a:r>
            <a:r>
              <a:rPr lang="en-US" sz="2800" baseline="30000" dirty="0">
                <a:latin typeface="Candara" panose="020E0502030303020204" pitchFamily="34" charset="0"/>
              </a:rPr>
              <a:t>th</a:t>
            </a:r>
            <a:r>
              <a:rPr lang="en-US" sz="2800" dirty="0">
                <a:latin typeface="Candara" panose="020E0502030303020204" pitchFamily="34" charset="0"/>
              </a:rPr>
              <a:t> 11-12pm)</a:t>
            </a:r>
          </a:p>
          <a:p>
            <a:pPr lvl="1"/>
            <a:r>
              <a:rPr lang="en-US" sz="2800" dirty="0">
                <a:latin typeface="Candara" panose="020E0502030303020204" pitchFamily="34" charset="0"/>
              </a:rPr>
              <a:t>Dr. Estes Jordan will host Mutual Mentoring Groups this summer</a:t>
            </a:r>
          </a:p>
          <a:p>
            <a:r>
              <a:rPr lang="en-US" sz="3200" dirty="0">
                <a:latin typeface="Candara" panose="020E0502030303020204" pitchFamily="34" charset="0"/>
              </a:rPr>
              <a:t>Important Dates:</a:t>
            </a:r>
          </a:p>
          <a:p>
            <a:pPr lvl="1"/>
            <a:r>
              <a:rPr lang="en-US" sz="2800" dirty="0">
                <a:latin typeface="Candara" panose="020E0502030303020204" pitchFamily="34" charset="0"/>
              </a:rPr>
              <a:t>P&amp;T and Promotion – August 10</a:t>
            </a:r>
            <a:r>
              <a:rPr lang="en-US" sz="2800" baseline="30000" dirty="0">
                <a:latin typeface="Candara" panose="020E0502030303020204" pitchFamily="34" charset="0"/>
              </a:rPr>
              <a:t>th</a:t>
            </a:r>
            <a:r>
              <a:rPr lang="en-US" sz="2800" dirty="0">
                <a:latin typeface="Candara" panose="020E0502030303020204" pitchFamily="34" charset="0"/>
              </a:rPr>
              <a:t> </a:t>
            </a:r>
          </a:p>
          <a:p>
            <a:pPr lvl="1"/>
            <a:r>
              <a:rPr lang="en-US" sz="2800" dirty="0">
                <a:latin typeface="Candara" panose="020E0502030303020204" pitchFamily="34" charset="0"/>
              </a:rPr>
              <a:t>Pre-tenure Review – Sept 6</a:t>
            </a:r>
            <a:r>
              <a:rPr lang="en-US" sz="2800" baseline="30000" dirty="0">
                <a:latin typeface="Candara" panose="020E0502030303020204" pitchFamily="34" charset="0"/>
              </a:rPr>
              <a:t>th</a:t>
            </a:r>
            <a:r>
              <a:rPr lang="en-US" sz="2800" dirty="0">
                <a:latin typeface="Candara" panose="020E0502030303020204" pitchFamily="34" charset="0"/>
              </a:rPr>
              <a:t> </a:t>
            </a:r>
          </a:p>
          <a:p>
            <a:pPr lvl="1"/>
            <a:r>
              <a:rPr lang="en-US" sz="2800" dirty="0">
                <a:latin typeface="Candara" panose="020E0502030303020204" pitchFamily="34" charset="0"/>
              </a:rPr>
              <a:t>Post-tenure Review – Oct 3</a:t>
            </a:r>
            <a:r>
              <a:rPr lang="en-US" sz="2800" baseline="30000" dirty="0">
                <a:latin typeface="Candara" panose="020E0502030303020204" pitchFamily="34" charset="0"/>
              </a:rPr>
              <a:t>rd</a:t>
            </a:r>
            <a:r>
              <a:rPr lang="en-US" sz="2800" dirty="0">
                <a:latin typeface="Candara" panose="020E0502030303020204" pitchFamily="34" charset="0"/>
              </a:rPr>
              <a:t> </a:t>
            </a:r>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1050331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s in a line and one question mark is lit">
            <a:extLst>
              <a:ext uri="{FF2B5EF4-FFF2-40B4-BE49-F238E27FC236}">
                <a16:creationId xmlns:a16="http://schemas.microsoft.com/office/drawing/2014/main" id="{674EB9EB-ABAA-7C38-8359-679394FC2B38}"/>
              </a:ext>
            </a:extLst>
          </p:cNvPr>
          <p:cNvPicPr>
            <a:picLocks noChangeAspect="1"/>
          </p:cNvPicPr>
          <p:nvPr/>
        </p:nvPicPr>
        <p:blipFill rotWithShape="1">
          <a:blip r:embed="rId3"/>
          <a:srcRect t="2056" b="1367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031A2-E935-4825-B012-58DE88B2591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Candara" panose="020E0502030303020204" pitchFamily="34" charset="0"/>
              </a:rPr>
              <a:t>Questions???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BAC9757-A294-4129-80B1-B7EBD610A83D}"/>
              </a:ext>
            </a:extLst>
          </p:cNvPr>
          <p:cNvSpPr txBox="1"/>
          <p:nvPr/>
        </p:nvSpPr>
        <p:spPr>
          <a:xfrm>
            <a:off x="5438899" y="415636"/>
            <a:ext cx="6295901" cy="1661993"/>
          </a:xfrm>
          <a:prstGeom prst="rect">
            <a:avLst/>
          </a:prstGeom>
          <a:noFill/>
        </p:spPr>
        <p:txBody>
          <a:bodyPr wrap="square" rtlCol="0">
            <a:spAutoFit/>
          </a:bodyPr>
          <a:lstStyle/>
          <a:p>
            <a:r>
              <a:rPr lang="en-US" sz="2800" i="1" dirty="0">
                <a:solidFill>
                  <a:schemeClr val="accent2">
                    <a:lumMod val="75000"/>
                  </a:schemeClr>
                </a:solidFill>
                <a:latin typeface="Lucida Handwriting" panose="03010101010101010101" pitchFamily="66" charset="0"/>
              </a:rPr>
              <a:t>Remember, KSU &amp; WCHHS want you to succeed – We’ve invested in your success!</a:t>
            </a:r>
          </a:p>
          <a:p>
            <a:endParaRPr lang="en-US" dirty="0"/>
          </a:p>
        </p:txBody>
      </p:sp>
    </p:spTree>
    <p:extLst>
      <p:ext uri="{BB962C8B-B14F-4D97-AF65-F5344CB8AC3E}">
        <p14:creationId xmlns:p14="http://schemas.microsoft.com/office/powerpoint/2010/main" val="51614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05D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BEE6F7-0FC2-41DA-B1A0-626BDCAE87F6}"/>
              </a:ext>
            </a:extLst>
          </p:cNvPr>
          <p:cNvSpPr>
            <a:spLocks noGrp="1"/>
          </p:cNvSpPr>
          <p:nvPr>
            <p:ph type="title"/>
          </p:nvPr>
        </p:nvSpPr>
        <p:spPr>
          <a:xfrm>
            <a:off x="559604" y="660788"/>
            <a:ext cx="6594189" cy="1625210"/>
          </a:xfrm>
        </p:spPr>
        <p:txBody>
          <a:bodyPr>
            <a:normAutofit fontScale="90000"/>
          </a:bodyPr>
          <a:lstStyle/>
          <a:p>
            <a:r>
              <a:rPr lang="en-US" dirty="0">
                <a:solidFill>
                  <a:srgbClr val="FFFFFF"/>
                </a:solidFill>
                <a:latin typeface="Candara" panose="020E0502030303020204" pitchFamily="34" charset="0"/>
              </a:rPr>
              <a:t>Writing the Story	</a:t>
            </a:r>
            <a:br>
              <a:rPr lang="en-US" dirty="0">
                <a:solidFill>
                  <a:srgbClr val="FFFFFF"/>
                </a:solidFill>
                <a:latin typeface="Candara" panose="020E0502030303020204" pitchFamily="34" charset="0"/>
              </a:rPr>
            </a:br>
            <a:r>
              <a:rPr lang="en-US" sz="3600" dirty="0">
                <a:solidFill>
                  <a:srgbClr val="FFFFFF"/>
                </a:solidFill>
                <a:latin typeface="Candara" panose="020E0502030303020204" pitchFamily="34" charset="0"/>
              </a:rPr>
              <a:t>of all you’ve accomplished during the review period</a:t>
            </a:r>
            <a:br>
              <a:rPr lang="en-US" sz="4400" dirty="0">
                <a:solidFill>
                  <a:srgbClr val="FFFFFF"/>
                </a:solidFill>
                <a:latin typeface="Candara" panose="020E0502030303020204" pitchFamily="34" charset="0"/>
              </a:rPr>
            </a:br>
            <a:endParaRPr lang="en-US" dirty="0">
              <a:solidFill>
                <a:srgbClr val="FFFFFF"/>
              </a:solidFill>
              <a:latin typeface="Candara" panose="020E0502030303020204" pitchFamily="34" charset="0"/>
            </a:endParaRPr>
          </a:p>
        </p:txBody>
      </p:sp>
      <p:pic>
        <p:nvPicPr>
          <p:cNvPr id="5" name="Picture 4" descr="Text, whiteboard&#10;&#10;Description automatically generated">
            <a:extLst>
              <a:ext uri="{FF2B5EF4-FFF2-40B4-BE49-F238E27FC236}">
                <a16:creationId xmlns:a16="http://schemas.microsoft.com/office/drawing/2014/main" id="{9DEBF9A4-02B8-4ED3-9CBE-DE6F324E27E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95" r="-3" b="-3"/>
          <a:stretch/>
        </p:blipFill>
        <p:spPr>
          <a:xfrm>
            <a:off x="327547" y="2454903"/>
            <a:ext cx="7058306" cy="4080254"/>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4D1810-1719-444A-B98E-ABFDDC78EA24}"/>
              </a:ext>
            </a:extLst>
          </p:cNvPr>
          <p:cNvSpPr>
            <a:spLocks noGrp="1"/>
          </p:cNvSpPr>
          <p:nvPr>
            <p:ph idx="1"/>
          </p:nvPr>
        </p:nvSpPr>
        <p:spPr>
          <a:xfrm>
            <a:off x="7582563" y="320623"/>
            <a:ext cx="4281890" cy="6214534"/>
          </a:xfrm>
        </p:spPr>
        <p:txBody>
          <a:bodyPr anchor="ctr">
            <a:normAutofit fontScale="70000" lnSpcReduction="20000"/>
          </a:bodyPr>
          <a:lstStyle/>
          <a:p>
            <a:r>
              <a:rPr lang="en-US" sz="3200" dirty="0">
                <a:solidFill>
                  <a:srgbClr val="FFFFFF"/>
                </a:solidFill>
                <a:latin typeface="Candara" panose="020E0502030303020204" pitchFamily="34" charset="0"/>
              </a:rPr>
              <a:t>Your narrative provides a broad overview of who you are, what you have contributed, and why it’s a good idea to retain you or reward you with a promotion</a:t>
            </a:r>
            <a:r>
              <a:rPr lang="en-US" sz="1300" dirty="0">
                <a:solidFill>
                  <a:srgbClr val="FFFFFF"/>
                </a:solidFill>
              </a:rPr>
              <a:t> </a:t>
            </a:r>
          </a:p>
          <a:p>
            <a:endParaRPr lang="en-US" sz="3200" dirty="0">
              <a:solidFill>
                <a:srgbClr val="FFFFFF"/>
              </a:solidFill>
              <a:latin typeface="Candara" panose="020E0502030303020204" pitchFamily="34" charset="0"/>
            </a:endParaRPr>
          </a:p>
          <a:p>
            <a:r>
              <a:rPr lang="en-US" sz="3200" dirty="0">
                <a:solidFill>
                  <a:srgbClr val="FFFFFF"/>
                </a:solidFill>
                <a:latin typeface="Candara" panose="020E0502030303020204" pitchFamily="34" charset="0"/>
              </a:rPr>
              <a:t>Should be a clearly written and persuasive story </a:t>
            </a:r>
          </a:p>
          <a:p>
            <a:endParaRPr lang="en-US" sz="3200" dirty="0">
              <a:solidFill>
                <a:srgbClr val="FFFFFF"/>
              </a:solidFill>
              <a:latin typeface="Candara" panose="020E0502030303020204" pitchFamily="34" charset="0"/>
            </a:endParaRPr>
          </a:p>
          <a:p>
            <a:r>
              <a:rPr lang="en-US" sz="3200" dirty="0">
                <a:solidFill>
                  <a:srgbClr val="FFFFFF"/>
                </a:solidFill>
                <a:latin typeface="Candara" panose="020E0502030303020204" pitchFamily="34" charset="0"/>
              </a:rPr>
              <a:t>Recognize that you are writing for multiple audiences</a:t>
            </a:r>
          </a:p>
          <a:p>
            <a:pPr lvl="1"/>
            <a:r>
              <a:rPr lang="en-US" sz="3200" dirty="0">
                <a:solidFill>
                  <a:srgbClr val="FFFFFF"/>
                </a:solidFill>
                <a:latin typeface="Candara" panose="020E0502030303020204" pitchFamily="34" charset="0"/>
              </a:rPr>
              <a:t>Some may not know the expectations you’ve been under </a:t>
            </a:r>
          </a:p>
          <a:p>
            <a:pPr lvl="1"/>
            <a:r>
              <a:rPr lang="en-US" sz="3200" dirty="0">
                <a:solidFill>
                  <a:srgbClr val="FFFFFF"/>
                </a:solidFill>
                <a:latin typeface="Candara" panose="020E0502030303020204" pitchFamily="34" charset="0"/>
              </a:rPr>
              <a:t>Many will not know of the accomplishments you’ve achieved</a:t>
            </a:r>
          </a:p>
          <a:p>
            <a:pPr lvl="1"/>
            <a:r>
              <a:rPr lang="en-US" sz="3200" dirty="0">
                <a:solidFill>
                  <a:srgbClr val="FFFFFF"/>
                </a:solidFill>
                <a:latin typeface="Candara" panose="020E0502030303020204" pitchFamily="34" charset="0"/>
              </a:rPr>
              <a:t>Most are not from your field</a:t>
            </a:r>
          </a:p>
          <a:p>
            <a:endParaRPr lang="en-US" sz="1300" dirty="0">
              <a:solidFill>
                <a:srgbClr val="FFFFFF"/>
              </a:solidFill>
              <a:latin typeface="Candara" panose="020E0502030303020204" pitchFamily="34" charset="0"/>
            </a:endParaRPr>
          </a:p>
        </p:txBody>
      </p:sp>
    </p:spTree>
    <p:extLst>
      <p:ext uri="{BB962C8B-B14F-4D97-AF65-F5344CB8AC3E}">
        <p14:creationId xmlns:p14="http://schemas.microsoft.com/office/powerpoint/2010/main" val="158974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p:txBody>
          <a:bodyPr/>
          <a:lstStyle/>
          <a:p>
            <a:r>
              <a:rPr lang="en-US" b="1" dirty="0">
                <a:latin typeface="Candara" panose="020E0502030303020204" pitchFamily="34" charset="0"/>
              </a:rPr>
              <a:t>Write Your Own </a:t>
            </a:r>
            <a:r>
              <a:rPr lang="en-US" dirty="0">
                <a:latin typeface="Candara" panose="020E0502030303020204" pitchFamily="34" charset="0"/>
              </a:rPr>
              <a:t>Story (but be aware of expectations)</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441564" y="1690688"/>
            <a:ext cx="10728366" cy="5071011"/>
          </a:xfrm>
        </p:spPr>
        <p:txBody>
          <a:bodyPr vert="horz" lIns="91440" tIns="45720" rIns="91440" bIns="45720" rtlCol="0">
            <a:normAutofit/>
          </a:bodyPr>
          <a:lstStyle/>
          <a:p>
            <a:r>
              <a:rPr lang="en-US" sz="3200" dirty="0">
                <a:latin typeface="Candara" panose="020E0502030303020204" pitchFamily="34" charset="0"/>
              </a:rPr>
              <a:t>KSU Faculty Handbook, </a:t>
            </a:r>
            <a:r>
              <a:rPr lang="en-US" sz="3200" dirty="0">
                <a:latin typeface="Candara" panose="020E0502030303020204" pitchFamily="34" charset="0"/>
                <a:hlinkClick r:id="rId4"/>
              </a:rPr>
              <a:t>Sections 3 </a:t>
            </a:r>
            <a:r>
              <a:rPr lang="en-US" sz="3200" dirty="0">
                <a:latin typeface="Candara" panose="020E0502030303020204" pitchFamily="34" charset="0"/>
              </a:rPr>
              <a:t>provide guidance on the </a:t>
            </a:r>
            <a:r>
              <a:rPr lang="en-US" sz="3200" b="1" dirty="0">
                <a:latin typeface="Candara" panose="020E0502030303020204" pitchFamily="34" charset="0"/>
              </a:rPr>
              <a:t>quality and significance </a:t>
            </a:r>
            <a:r>
              <a:rPr lang="en-US" sz="3200" dirty="0">
                <a:latin typeface="Candara" panose="020E0502030303020204" pitchFamily="34" charset="0"/>
              </a:rPr>
              <a:t>of accomplishments and general </a:t>
            </a:r>
            <a:r>
              <a:rPr lang="en-US" sz="3200" b="1" dirty="0">
                <a:latin typeface="Candara" panose="020E0502030303020204" pitchFamily="34" charset="0"/>
              </a:rPr>
              <a:t>expectations</a:t>
            </a:r>
            <a:r>
              <a:rPr lang="en-US" sz="3200" dirty="0">
                <a:latin typeface="Candara" panose="020E0502030303020204" pitchFamily="34" charset="0"/>
              </a:rPr>
              <a:t> for promotion and tenure</a:t>
            </a:r>
          </a:p>
          <a:p>
            <a:r>
              <a:rPr lang="en-US" sz="3200" dirty="0">
                <a:latin typeface="Candara" panose="020E0502030303020204" pitchFamily="34" charset="0"/>
              </a:rPr>
              <a:t>In the Wellstar College, no P&amp;T guidelines but there are </a:t>
            </a:r>
            <a:r>
              <a:rPr lang="en-US" sz="3200" dirty="0">
                <a:latin typeface="Candara" panose="020E0502030303020204" pitchFamily="34" charset="0"/>
                <a:hlinkClick r:id="rId5"/>
              </a:rPr>
              <a:t>workload</a:t>
            </a:r>
            <a:r>
              <a:rPr lang="en-US" sz="3200" dirty="0">
                <a:latin typeface="Candara" panose="020E0502030303020204" pitchFamily="34" charset="0"/>
              </a:rPr>
              <a:t> expectations  </a:t>
            </a:r>
          </a:p>
          <a:p>
            <a:r>
              <a:rPr lang="en-US" sz="3200" dirty="0">
                <a:latin typeface="Candara" panose="020E0502030303020204" pitchFamily="34" charset="0"/>
              </a:rPr>
              <a:t>Refer often to your departmental P&amp;T guidelines for specific criteria for promotion and tenure and required documentation </a:t>
            </a:r>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6814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700"/>
                                        <p:tgtEl>
                                          <p:spTgt spid="7">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7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F506A-D482-4634-9719-04E9D6B9EACE}"/>
              </a:ext>
            </a:extLst>
          </p:cNvPr>
          <p:cNvSpPr>
            <a:spLocks noGrp="1"/>
          </p:cNvSpPr>
          <p:nvPr>
            <p:ph type="title"/>
          </p:nvPr>
        </p:nvSpPr>
        <p:spPr>
          <a:xfrm>
            <a:off x="1028700" y="1967266"/>
            <a:ext cx="2628900" cy="2547257"/>
          </a:xfrm>
          <a:noFill/>
        </p:spPr>
        <p:txBody>
          <a:bodyPr vert="horz" lIns="91440" tIns="45720" rIns="91440" bIns="45720" rtlCol="0" anchor="ctr">
            <a:noAutofit/>
          </a:bodyPr>
          <a:lstStyle/>
          <a:p>
            <a:pPr algn="ctr"/>
            <a:r>
              <a:rPr lang="en-US" sz="3400" kern="1200" dirty="0">
                <a:solidFill>
                  <a:srgbClr val="FFFFFF"/>
                </a:solidFill>
                <a:latin typeface="Candara" panose="020E0502030303020204" pitchFamily="34" charset="0"/>
              </a:rPr>
              <a:t>There are </a:t>
            </a:r>
            <a:r>
              <a:rPr lang="en-US" sz="3400" kern="1200" dirty="0">
                <a:solidFill>
                  <a:schemeClr val="accent2">
                    <a:lumMod val="60000"/>
                    <a:lumOff val="40000"/>
                  </a:schemeClr>
                </a:solidFill>
                <a:latin typeface="Candara" panose="020E0502030303020204" pitchFamily="34" charset="0"/>
              </a:rPr>
              <a:t>two</a:t>
            </a:r>
            <a:r>
              <a:rPr lang="en-US" sz="3400" kern="1200" dirty="0">
                <a:solidFill>
                  <a:srgbClr val="FFFFFF"/>
                </a:solidFill>
                <a:latin typeface="Candara" panose="020E0502030303020204" pitchFamily="34" charset="0"/>
              </a:rPr>
              <a:t> aspects of the portfolio  preparation to manage….</a:t>
            </a:r>
          </a:p>
        </p:txBody>
      </p:sp>
      <p:pic>
        <p:nvPicPr>
          <p:cNvPr id="4" name="Content Placeholder 4">
            <a:extLst>
              <a:ext uri="{FF2B5EF4-FFF2-40B4-BE49-F238E27FC236}">
                <a16:creationId xmlns:a16="http://schemas.microsoft.com/office/drawing/2014/main" id="{CF01E857-A5C3-45CA-9D2D-1280098FE8C8}"/>
              </a:ext>
            </a:extLst>
          </p:cNvPr>
          <p:cNvPicPr>
            <a:picLocks noGrp="1" noChangeAspect="1"/>
          </p:cNvPicPr>
          <p:nvPr>
            <p:ph idx="1"/>
          </p:nvPr>
        </p:nvPicPr>
        <p:blipFill>
          <a:blip r:embed="rId3"/>
          <a:stretch>
            <a:fillRect/>
          </a:stretch>
        </p:blipFill>
        <p:spPr>
          <a:xfrm>
            <a:off x="4777316" y="1046114"/>
            <a:ext cx="6780700" cy="4763442"/>
          </a:xfrm>
          <a:prstGeom prst="rect">
            <a:avLst/>
          </a:prstGeom>
        </p:spPr>
      </p:pic>
    </p:spTree>
    <p:extLst>
      <p:ext uri="{BB962C8B-B14F-4D97-AF65-F5344CB8AC3E}">
        <p14:creationId xmlns:p14="http://schemas.microsoft.com/office/powerpoint/2010/main" val="272815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4ED230-3952-48A8-8326-AB32D6F8C3E4}"/>
              </a:ext>
            </a:extLst>
          </p:cNvPr>
          <p:cNvSpPr>
            <a:spLocks noGrp="1"/>
          </p:cNvSpPr>
          <p:nvPr>
            <p:ph type="title"/>
          </p:nvPr>
        </p:nvSpPr>
        <p:spPr/>
        <p:txBody>
          <a:bodyPr/>
          <a:lstStyle/>
          <a:p>
            <a:r>
              <a:rPr lang="en-US" dirty="0">
                <a:latin typeface="Candara" panose="020E0502030303020204" pitchFamily="34" charset="0"/>
              </a:rPr>
              <a:t>There are two aspects of the portfolio  preparation to manage….</a:t>
            </a:r>
          </a:p>
        </p:txBody>
      </p:sp>
      <p:sp>
        <p:nvSpPr>
          <p:cNvPr id="7" name="Text Placeholder 6">
            <a:extLst>
              <a:ext uri="{FF2B5EF4-FFF2-40B4-BE49-F238E27FC236}">
                <a16:creationId xmlns:a16="http://schemas.microsoft.com/office/drawing/2014/main" id="{EFCD9ACD-B605-43AF-B9A8-2229C0C6E16E}"/>
              </a:ext>
            </a:extLst>
          </p:cNvPr>
          <p:cNvSpPr>
            <a:spLocks noGrp="1"/>
          </p:cNvSpPr>
          <p:nvPr>
            <p:ph type="body" sz="quarter" idx="3"/>
          </p:nvPr>
        </p:nvSpPr>
        <p:spPr/>
        <p:txBody>
          <a:bodyPr/>
          <a:lstStyle/>
          <a:p>
            <a:r>
              <a:rPr lang="en-US" dirty="0">
                <a:latin typeface="Candara" panose="020E0502030303020204" pitchFamily="34" charset="0"/>
              </a:rPr>
              <a:t>Supporting Documentation </a:t>
            </a:r>
          </a:p>
        </p:txBody>
      </p:sp>
      <p:sp>
        <p:nvSpPr>
          <p:cNvPr id="6" name="Text Placeholder 5">
            <a:extLst>
              <a:ext uri="{FF2B5EF4-FFF2-40B4-BE49-F238E27FC236}">
                <a16:creationId xmlns:a16="http://schemas.microsoft.com/office/drawing/2014/main" id="{81A40D74-9062-46EA-85BD-81E9A0A29301}"/>
              </a:ext>
            </a:extLst>
          </p:cNvPr>
          <p:cNvSpPr>
            <a:spLocks noGrp="1"/>
          </p:cNvSpPr>
          <p:nvPr>
            <p:ph type="body" idx="1"/>
          </p:nvPr>
        </p:nvSpPr>
        <p:spPr/>
        <p:txBody>
          <a:bodyPr/>
          <a:lstStyle/>
          <a:p>
            <a:r>
              <a:rPr lang="en-US" dirty="0">
                <a:latin typeface="Candara" panose="020E0502030303020204" pitchFamily="34" charset="0"/>
              </a:rPr>
              <a:t>Portfolio Narrative </a:t>
            </a:r>
          </a:p>
        </p:txBody>
      </p:sp>
      <p:sp>
        <p:nvSpPr>
          <p:cNvPr id="5" name="Content Placeholder 4">
            <a:extLst>
              <a:ext uri="{FF2B5EF4-FFF2-40B4-BE49-F238E27FC236}">
                <a16:creationId xmlns:a16="http://schemas.microsoft.com/office/drawing/2014/main" id="{B4823EFB-F07F-4649-AD49-9C2ABA016ED9}"/>
              </a:ext>
            </a:extLst>
          </p:cNvPr>
          <p:cNvSpPr>
            <a:spLocks noGrp="1"/>
          </p:cNvSpPr>
          <p:nvPr>
            <p:ph sz="half" idx="2"/>
          </p:nvPr>
        </p:nvSpPr>
        <p:spPr/>
        <p:txBody>
          <a:bodyPr>
            <a:normAutofit fontScale="92500"/>
          </a:bodyPr>
          <a:lstStyle/>
          <a:p>
            <a:r>
              <a:rPr lang="en-US" dirty="0">
                <a:latin typeface="Candara" panose="020E0502030303020204" pitchFamily="34" charset="0"/>
              </a:rPr>
              <a:t>Work on this when you are feeling creative, inspired, or just highly motivated</a:t>
            </a:r>
          </a:p>
          <a:p>
            <a:r>
              <a:rPr lang="en-US" dirty="0">
                <a:latin typeface="Candara" panose="020E0502030303020204" pitchFamily="34" charset="0"/>
              </a:rPr>
              <a:t>Work first on getting it all down</a:t>
            </a:r>
          </a:p>
          <a:p>
            <a:r>
              <a:rPr lang="en-US" dirty="0">
                <a:latin typeface="Candara" panose="020E0502030303020204" pitchFamily="34" charset="0"/>
              </a:rPr>
              <a:t>It takes time to tell a compelling &amp;  concise narrative story rather than a rambling, less focused one</a:t>
            </a:r>
          </a:p>
          <a:p>
            <a:r>
              <a:rPr lang="en-US" dirty="0">
                <a:latin typeface="Candara" panose="020E0502030303020204" pitchFamily="34" charset="0"/>
              </a:rPr>
              <a:t>Give yourself time to edit and improve each iteration!  </a:t>
            </a:r>
          </a:p>
          <a:p>
            <a:endParaRPr lang="en-US" dirty="0">
              <a:latin typeface="Candara" panose="020E0502030303020204" pitchFamily="34" charset="0"/>
            </a:endParaRPr>
          </a:p>
          <a:p>
            <a:pPr lvl="2"/>
            <a:endParaRPr lang="en-US" dirty="0"/>
          </a:p>
        </p:txBody>
      </p:sp>
      <p:sp>
        <p:nvSpPr>
          <p:cNvPr id="8" name="Content Placeholder 7">
            <a:extLst>
              <a:ext uri="{FF2B5EF4-FFF2-40B4-BE49-F238E27FC236}">
                <a16:creationId xmlns:a16="http://schemas.microsoft.com/office/drawing/2014/main" id="{A8782D79-C60D-4EA2-BCE6-3E79FC850ED3}"/>
              </a:ext>
            </a:extLst>
          </p:cNvPr>
          <p:cNvSpPr>
            <a:spLocks noGrp="1"/>
          </p:cNvSpPr>
          <p:nvPr>
            <p:ph sz="quarter" idx="4"/>
          </p:nvPr>
        </p:nvSpPr>
        <p:spPr/>
        <p:txBody>
          <a:bodyPr>
            <a:normAutofit fontScale="92500"/>
          </a:bodyPr>
          <a:lstStyle/>
          <a:p>
            <a:r>
              <a:rPr lang="en-US" dirty="0">
                <a:latin typeface="Candara" panose="020E0502030303020204" pitchFamily="34" charset="0"/>
              </a:rPr>
              <a:t>Gathering, documenting, and organizing information </a:t>
            </a:r>
          </a:p>
          <a:p>
            <a:r>
              <a:rPr lang="en-US" dirty="0">
                <a:latin typeface="Candara" panose="020E0502030303020204" pitchFamily="34" charset="0"/>
              </a:rPr>
              <a:t>Work on these pieces when you do not feel like thinking but still need make progress </a:t>
            </a:r>
          </a:p>
          <a:p>
            <a:endParaRPr lang="en-US" dirty="0"/>
          </a:p>
        </p:txBody>
      </p:sp>
      <p:sp>
        <p:nvSpPr>
          <p:cNvPr id="12" name="TextBox 11">
            <a:extLst>
              <a:ext uri="{FF2B5EF4-FFF2-40B4-BE49-F238E27FC236}">
                <a16:creationId xmlns:a16="http://schemas.microsoft.com/office/drawing/2014/main" id="{B1A770E1-CA43-4CD0-B3FD-7F2822F2DC3C}"/>
              </a:ext>
            </a:extLst>
          </p:cNvPr>
          <p:cNvSpPr txBox="1"/>
          <p:nvPr/>
        </p:nvSpPr>
        <p:spPr>
          <a:xfrm>
            <a:off x="6484464" y="4937760"/>
            <a:ext cx="3776353" cy="1661993"/>
          </a:xfrm>
          <a:prstGeom prst="rect">
            <a:avLst/>
          </a:prstGeom>
          <a:noFill/>
        </p:spPr>
        <p:txBody>
          <a:bodyPr wrap="square" rtlCol="0">
            <a:spAutoFit/>
          </a:bodyPr>
          <a:lstStyle/>
          <a:p>
            <a:r>
              <a:rPr lang="en-US" sz="2800" dirty="0">
                <a:solidFill>
                  <a:schemeClr val="accent2">
                    <a:lumMod val="75000"/>
                  </a:schemeClr>
                </a:solidFill>
                <a:latin typeface="Candara" panose="020E0502030303020204" pitchFamily="34" charset="0"/>
              </a:rPr>
              <a:t>Will need to move back and forth between these two.. </a:t>
            </a:r>
          </a:p>
          <a:p>
            <a:endParaRPr lang="en-US" dirty="0"/>
          </a:p>
        </p:txBody>
      </p:sp>
    </p:spTree>
    <p:extLst>
      <p:ext uri="{BB962C8B-B14F-4D97-AF65-F5344CB8AC3E}">
        <p14:creationId xmlns:p14="http://schemas.microsoft.com/office/powerpoint/2010/main" val="39132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501D7-EBA9-452C-96CA-D4CD5A43FAF1}"/>
              </a:ext>
            </a:extLst>
          </p:cNvPr>
          <p:cNvSpPr>
            <a:spLocks noGrp="1"/>
          </p:cNvSpPr>
          <p:nvPr>
            <p:ph type="title"/>
          </p:nvPr>
        </p:nvSpPr>
        <p:spPr>
          <a:xfrm>
            <a:off x="5355771" y="365125"/>
            <a:ext cx="6505303" cy="1807305"/>
          </a:xfrm>
        </p:spPr>
        <p:txBody>
          <a:bodyPr>
            <a:normAutofit/>
          </a:bodyPr>
          <a:lstStyle/>
          <a:p>
            <a:r>
              <a:rPr lang="en-US" b="1" dirty="0">
                <a:latin typeface="Candara" panose="020E0502030303020204" pitchFamily="34" charset="0"/>
              </a:rPr>
              <a:t>KSU Portfolio Requirements </a:t>
            </a:r>
          </a:p>
        </p:txBody>
      </p:sp>
      <p:pic>
        <p:nvPicPr>
          <p:cNvPr id="5" name="Picture 4" descr="Different coloured organisers">
            <a:extLst>
              <a:ext uri="{FF2B5EF4-FFF2-40B4-BE49-F238E27FC236}">
                <a16:creationId xmlns:a16="http://schemas.microsoft.com/office/drawing/2014/main" id="{16DF21DA-153B-BEF9-E59C-B4D8590F94EB}"/>
              </a:ext>
            </a:extLst>
          </p:cNvPr>
          <p:cNvPicPr>
            <a:picLocks noChangeAspect="1"/>
          </p:cNvPicPr>
          <p:nvPr/>
        </p:nvPicPr>
        <p:blipFill rotWithShape="1">
          <a:blip r:embed="rId3"/>
          <a:srcRect l="23074" r="22968" b="1"/>
          <a:stretch/>
        </p:blipFill>
        <p:spPr>
          <a:xfrm>
            <a:off x="21" y="10"/>
            <a:ext cx="514674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B388AA0-20DB-4AB7-8E00-711976957E1C}"/>
              </a:ext>
            </a:extLst>
          </p:cNvPr>
          <p:cNvSpPr>
            <a:spLocks noGrp="1"/>
          </p:cNvSpPr>
          <p:nvPr>
            <p:ph idx="1"/>
          </p:nvPr>
        </p:nvSpPr>
        <p:spPr>
          <a:xfrm>
            <a:off x="4898571" y="2050869"/>
            <a:ext cx="7293429" cy="4663440"/>
          </a:xfrm>
        </p:spPr>
        <p:txBody>
          <a:bodyPr>
            <a:normAutofit fontScale="92500" lnSpcReduction="10000"/>
          </a:bodyPr>
          <a:lstStyle/>
          <a:p>
            <a:r>
              <a:rPr lang="en-US" sz="2400" dirty="0">
                <a:latin typeface="Candara" panose="020E0502030303020204" pitchFamily="34" charset="0"/>
              </a:rPr>
              <a:t>Faculty Handbook, </a:t>
            </a:r>
            <a:r>
              <a:rPr lang="en-US" sz="2400" dirty="0">
                <a:latin typeface="Candara" panose="020E0502030303020204" pitchFamily="34" charset="0"/>
                <a:hlinkClick r:id="rId4"/>
              </a:rPr>
              <a:t>Section 3.12 </a:t>
            </a:r>
            <a:endParaRPr lang="en-US" sz="2400" dirty="0">
              <a:latin typeface="Candara" panose="020E0502030303020204" pitchFamily="34" charset="0"/>
            </a:endParaRPr>
          </a:p>
          <a:p>
            <a:pPr lvl="1"/>
            <a:r>
              <a:rPr lang="en-US" dirty="0">
                <a:latin typeface="Candara" panose="020E0502030303020204" pitchFamily="34" charset="0"/>
              </a:rPr>
              <a:t>No more than 12-pages, double-spaced, 12-point type, with one-inch margins </a:t>
            </a:r>
          </a:p>
          <a:p>
            <a:r>
              <a:rPr lang="en-US" sz="2400" dirty="0">
                <a:latin typeface="Candara" panose="020E0502030303020204" pitchFamily="34" charset="0"/>
              </a:rPr>
              <a:t>Format for the Narrative: </a:t>
            </a:r>
          </a:p>
          <a:p>
            <a:pPr marL="914400" lvl="1" indent="-457200">
              <a:buAutoNum type="arabicParenR"/>
            </a:pPr>
            <a:r>
              <a:rPr lang="en-US" dirty="0">
                <a:latin typeface="Candara" panose="020E0502030303020204" pitchFamily="34" charset="0"/>
              </a:rPr>
              <a:t>Executive summary and/or introduction</a:t>
            </a:r>
          </a:p>
          <a:p>
            <a:pPr marL="914400" lvl="1" indent="-457200">
              <a:buAutoNum type="arabicParenR"/>
            </a:pPr>
            <a:r>
              <a:rPr lang="en-US" dirty="0">
                <a:latin typeface="Candara" panose="020E0502030303020204" pitchFamily="34" charset="0"/>
              </a:rPr>
              <a:t>Teaching </a:t>
            </a:r>
          </a:p>
          <a:p>
            <a:pPr marL="914400" lvl="1" indent="-457200">
              <a:buAutoNum type="arabicParenR"/>
            </a:pPr>
            <a:r>
              <a:rPr lang="en-US" dirty="0">
                <a:latin typeface="Candara" panose="020E0502030303020204" pitchFamily="34" charset="0"/>
              </a:rPr>
              <a:t>Research </a:t>
            </a:r>
          </a:p>
          <a:p>
            <a:pPr marL="914400" lvl="1" indent="-457200">
              <a:buAutoNum type="arabicParenR"/>
            </a:pPr>
            <a:r>
              <a:rPr lang="en-US" dirty="0">
                <a:latin typeface="Candara" panose="020E0502030303020204" pitchFamily="34" charset="0"/>
              </a:rPr>
              <a:t>Service  </a:t>
            </a:r>
          </a:p>
          <a:p>
            <a:pPr marL="914400" lvl="1" indent="-457200">
              <a:buAutoNum type="arabicParenR"/>
            </a:pPr>
            <a:r>
              <a:rPr lang="en-US" dirty="0">
                <a:latin typeface="Candara" panose="020E0502030303020204" pitchFamily="34" charset="0"/>
              </a:rPr>
              <a:t>Conclusion  </a:t>
            </a:r>
          </a:p>
          <a:p>
            <a:r>
              <a:rPr lang="en-US" sz="2400" dirty="0">
                <a:latin typeface="Candara" panose="020E0502030303020204" pitchFamily="34" charset="0"/>
              </a:rPr>
              <a:t>Each section should include references to supporting documents</a:t>
            </a:r>
          </a:p>
          <a:p>
            <a:r>
              <a:rPr lang="en-US" sz="2400" dirty="0">
                <a:latin typeface="Candara" panose="020E0502030303020204" pitchFamily="34" charset="0"/>
              </a:rPr>
              <a:t>Not everything you do will fit neatly into separate categories; blending of categories will sometimes happen</a:t>
            </a:r>
          </a:p>
          <a:p>
            <a:pPr marL="0" indent="0">
              <a:buNone/>
            </a:pPr>
            <a:endParaRPr lang="en-US" sz="1400" dirty="0"/>
          </a:p>
        </p:txBody>
      </p:sp>
    </p:spTree>
    <p:extLst>
      <p:ext uri="{BB962C8B-B14F-4D97-AF65-F5344CB8AC3E}">
        <p14:creationId xmlns:p14="http://schemas.microsoft.com/office/powerpoint/2010/main" val="103213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p:txBody>
          <a:bodyPr/>
          <a:lstStyle/>
          <a:p>
            <a:r>
              <a:rPr lang="en-US" dirty="0">
                <a:latin typeface="Candara" panose="020E0502030303020204" pitchFamily="34" charset="0"/>
              </a:rPr>
              <a:t>What happens if you sit down to write, and you do not know where to start</a:t>
            </a:r>
            <a:endParaRPr lang="en-US" b="1" dirty="0">
              <a:latin typeface="Candara" panose="020E0502030303020204" pitchFamily="34" charset="0"/>
            </a:endParaRPr>
          </a:p>
        </p:txBody>
      </p:sp>
      <p:sp>
        <p:nvSpPr>
          <p:cNvPr id="7" name="Subtitle 6">
            <a:extLst>
              <a:ext uri="{FF2B5EF4-FFF2-40B4-BE49-F238E27FC236}">
                <a16:creationId xmlns:a16="http://schemas.microsoft.com/office/drawing/2014/main" id="{5FF87DA6-0995-44A5-B7D5-D57E48A9CAE2}"/>
              </a:ext>
            </a:extLst>
          </p:cNvPr>
          <p:cNvSpPr>
            <a:spLocks noGrp="1"/>
          </p:cNvSpPr>
          <p:nvPr>
            <p:ph sz="half" idx="1"/>
          </p:nvPr>
        </p:nvSpPr>
        <p:spPr/>
        <p:txBody>
          <a:bodyPr vert="horz" lIns="91440" tIns="45720" rIns="91440" bIns="45720" rtlCol="0">
            <a:normAutofit/>
          </a:bodyPr>
          <a:lstStyle/>
          <a:p>
            <a:endParaRPr lang="en-US" sz="3200" dirty="0">
              <a:latin typeface="Candara" panose="020E0502030303020204" pitchFamily="34" charset="0"/>
            </a:endParaRPr>
          </a:p>
          <a:p>
            <a:endParaRPr lang="en-US" sz="2000" dirty="0">
              <a:latin typeface="Candara" panose="020E0502030303020204" pitchFamily="34" charset="0"/>
            </a:endParaRPr>
          </a:p>
        </p:txBody>
      </p:sp>
      <p:sp>
        <p:nvSpPr>
          <p:cNvPr id="2" name="Content Placeholder 1">
            <a:extLst>
              <a:ext uri="{FF2B5EF4-FFF2-40B4-BE49-F238E27FC236}">
                <a16:creationId xmlns:a16="http://schemas.microsoft.com/office/drawing/2014/main" id="{FDADC8D7-ECBA-4C13-89C8-72AA93B7482B}"/>
              </a:ext>
            </a:extLst>
          </p:cNvPr>
          <p:cNvSpPr>
            <a:spLocks noGrp="1"/>
          </p:cNvSpPr>
          <p:nvPr>
            <p:ph sz="half" idx="2"/>
          </p:nvPr>
        </p:nvSpPr>
        <p:spPr>
          <a:xfrm>
            <a:off x="412668" y="1699388"/>
            <a:ext cx="5181600" cy="4351338"/>
          </a:xfrm>
        </p:spPr>
        <p:txBody>
          <a:bodyPr/>
          <a:lstStyle/>
          <a:p>
            <a:r>
              <a:rPr lang="en-US" dirty="0">
                <a:latin typeface="Candara" panose="020E0502030303020204" pitchFamily="34" charset="0"/>
              </a:rPr>
              <a:t>Develop a realistic timeline to develop your portfolio</a:t>
            </a:r>
          </a:p>
          <a:p>
            <a:r>
              <a:rPr lang="en-US" dirty="0">
                <a:latin typeface="Candara" panose="020E0502030303020204" pitchFamily="34" charset="0"/>
              </a:rPr>
              <a:t>Review your CV &amp; ARD and start creating a list of your most significant accomplishments</a:t>
            </a:r>
          </a:p>
          <a:p>
            <a:r>
              <a:rPr lang="en-US" dirty="0">
                <a:latin typeface="Candara" panose="020E0502030303020204" pitchFamily="34" charset="0"/>
              </a:rPr>
              <a:t>Highlight accomplishments that provide evidence that you are already performing at the level in which you seek</a:t>
            </a:r>
          </a:p>
          <a:p>
            <a:endParaRPr lang="en-US" dirty="0">
              <a:latin typeface="Candara" panose="020E0502030303020204" pitchFamily="34" charset="0"/>
            </a:endParaRPr>
          </a:p>
          <a:p>
            <a:endParaRPr lang="en-US" dirty="0"/>
          </a:p>
        </p:txBody>
      </p:sp>
      <p:sp>
        <p:nvSpPr>
          <p:cNvPr id="6" name="Content Placeholder 1">
            <a:extLst>
              <a:ext uri="{FF2B5EF4-FFF2-40B4-BE49-F238E27FC236}">
                <a16:creationId xmlns:a16="http://schemas.microsoft.com/office/drawing/2014/main" id="{5907D211-8EC1-4A27-B5F8-11E4EE67678F}"/>
              </a:ext>
            </a:extLst>
          </p:cNvPr>
          <p:cNvSpPr txBox="1">
            <a:spLocks/>
          </p:cNvSpPr>
          <p:nvPr/>
        </p:nvSpPr>
        <p:spPr>
          <a:xfrm>
            <a:off x="5760522" y="170808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ndara" panose="020E0502030303020204" pitchFamily="34" charset="0"/>
              </a:rPr>
              <a:t>Find balance between situational context and your career goals, major contributions to date, and a clear vision of where you’re heading in the future</a:t>
            </a:r>
          </a:p>
          <a:p>
            <a:r>
              <a:rPr lang="en-US" dirty="0">
                <a:latin typeface="Candara" panose="020E0502030303020204" pitchFamily="34" charset="0"/>
              </a:rPr>
              <a:t>Note: first paragraph of each section should be written to help orient the reader</a:t>
            </a:r>
          </a:p>
          <a:p>
            <a:endParaRPr lang="en-US" dirty="0">
              <a:latin typeface="Candara" panose="020E0502030303020204" pitchFamily="34" charset="0"/>
            </a:endParaRPr>
          </a:p>
          <a:p>
            <a:endParaRPr lang="en-US" dirty="0"/>
          </a:p>
        </p:txBody>
      </p:sp>
    </p:spTree>
    <p:extLst>
      <p:ext uri="{BB962C8B-B14F-4D97-AF65-F5344CB8AC3E}">
        <p14:creationId xmlns:p14="http://schemas.microsoft.com/office/powerpoint/2010/main" val="208733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F296C7DF-80C3-443A-BF0A-5F30527AAC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874" r="801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14B96-362B-4BDE-A8CD-3E36BCC926E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Candara" panose="020E0502030303020204" pitchFamily="34" charset="0"/>
              </a:rPr>
              <a:t>Give Yourself the Same Advice You Would a Student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306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2028</Words>
  <Application>Microsoft Office PowerPoint</Application>
  <PresentationFormat>Widescreen</PresentationFormat>
  <Paragraphs>206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Candara</vt:lpstr>
      <vt:lpstr>Lucida Handwriting</vt:lpstr>
      <vt:lpstr>Roboto</vt:lpstr>
      <vt:lpstr>Office Theme</vt:lpstr>
      <vt:lpstr>Pup</vt:lpstr>
      <vt:lpstr>Workshop Overview </vt:lpstr>
      <vt:lpstr>Writing the Story  of all you’ve accomplished during the review period </vt:lpstr>
      <vt:lpstr>Write Your Own Story (but be aware of expectations)</vt:lpstr>
      <vt:lpstr>There are two aspects of the portfolio  preparation to manage….</vt:lpstr>
      <vt:lpstr>There are two aspects of the portfolio  preparation to manage….</vt:lpstr>
      <vt:lpstr>KSU Portfolio Requirements </vt:lpstr>
      <vt:lpstr>What happens if you sit down to write, and you do not know where to start</vt:lpstr>
      <vt:lpstr>Give Yourself the Same Advice You Would a Student </vt:lpstr>
      <vt:lpstr>Approach the writing process as your previous writing instructor would have suggested: </vt:lpstr>
      <vt:lpstr>Teaching Section of Portfolio Narrative</vt:lpstr>
      <vt:lpstr>Questions to Consider When Preparing the Teaching Section of Your Narrative </vt:lpstr>
      <vt:lpstr>Research Section of Portfolio Narrative</vt:lpstr>
      <vt:lpstr>Lines of Research?</vt:lpstr>
      <vt:lpstr>Questions to Consider When Preparing the Research Section of Your Narrative </vt:lpstr>
      <vt:lpstr>Contributions to Science: NIH Biosketch</vt:lpstr>
      <vt:lpstr>PowerPoint Presentation</vt:lpstr>
      <vt:lpstr>In Preparation/Review/Press</vt:lpstr>
      <vt:lpstr>Unfunded Grant Proposals</vt:lpstr>
      <vt:lpstr>Service Section of Portfolio Narrative</vt:lpstr>
      <vt:lpstr>Questions to Consider When Preparing the Service  Section of Your Narrative </vt:lpstr>
      <vt:lpstr>How to Address Weaknesses?</vt:lpstr>
      <vt:lpstr>Additional Advice</vt:lpstr>
      <vt:lpstr>CETL Sessions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dc:title>
  <dc:creator>Kandice Porter</dc:creator>
  <cp:lastModifiedBy>Kandice Porter</cp:lastModifiedBy>
  <cp:revision>3</cp:revision>
  <cp:lastPrinted>2022-04-15T14:45:58Z</cp:lastPrinted>
  <dcterms:created xsi:type="dcterms:W3CDTF">2022-04-11T21:13:18Z</dcterms:created>
  <dcterms:modified xsi:type="dcterms:W3CDTF">2022-04-15T15:47:43Z</dcterms:modified>
</cp:coreProperties>
</file>