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78" r:id="rId3"/>
    <p:sldId id="272" r:id="rId4"/>
    <p:sldId id="265" r:id="rId5"/>
    <p:sldId id="273" r:id="rId6"/>
    <p:sldId id="275" r:id="rId7"/>
    <p:sldId id="258" r:id="rId8"/>
    <p:sldId id="267" r:id="rId9"/>
    <p:sldId id="264" r:id="rId10"/>
    <p:sldId id="269" r:id="rId11"/>
    <p:sldId id="279" r:id="rId12"/>
    <p:sldId id="280" r:id="rId13"/>
    <p:sldId id="281" r:id="rId14"/>
    <p:sldId id="282" r:id="rId15"/>
    <p:sldId id="283" r:id="rId16"/>
    <p:sldId id="284" r:id="rId17"/>
    <p:sldId id="276" r:id="rId18"/>
    <p:sldId id="286" r:id="rId19"/>
    <p:sldId id="287" r:id="rId20"/>
    <p:sldId id="285"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03" d="100"/>
          <a:sy n="103" d="100"/>
        </p:scale>
        <p:origin x="-104" y="-20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7/25/16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7/25/16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dirty="0"/>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7/25/16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7/25/16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7/25/16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7/25/16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7/25/16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7/25/16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7/25/16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7/25/16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7/25/16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7/25/16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7/25/16</a:t>
            </a:fld>
            <a:endParaRPr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5.png"/><Relationship Id="rId1" Type="http://schemas.microsoft.com/office/2007/relationships/media" Target="file://localhost/ppt/slides/NULL" TargetMode="External"/><Relationship Id="rId2" Type="http://schemas.openxmlformats.org/officeDocument/2006/relationships/video" Target="file://localhost/ppt/slides/NU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0112" y="914400"/>
            <a:ext cx="7239000" cy="1066800"/>
          </a:xfrm>
        </p:spPr>
        <p:txBody>
          <a:bodyPr>
            <a:normAutofit fontScale="90000"/>
          </a:bodyPr>
          <a:lstStyle/>
          <a:p>
            <a:r>
              <a:rPr lang="en-US" dirty="0"/>
              <a:t>Hungry for Community:    </a:t>
            </a:r>
          </a:p>
        </p:txBody>
      </p:sp>
      <p:sp>
        <p:nvSpPr>
          <p:cNvPr id="3" name="Subtitle 2"/>
          <p:cNvSpPr>
            <a:spLocks noGrp="1"/>
          </p:cNvSpPr>
          <p:nvPr>
            <p:ph type="subTitle" idx="1"/>
          </p:nvPr>
        </p:nvSpPr>
        <p:spPr>
          <a:xfrm>
            <a:off x="2055812" y="2667000"/>
            <a:ext cx="7467600" cy="2518870"/>
          </a:xfrm>
        </p:spPr>
        <p:txBody>
          <a:bodyPr>
            <a:normAutofit/>
          </a:bodyPr>
          <a:lstStyle/>
          <a:p>
            <a:pPr algn="ctr"/>
            <a:r>
              <a:rPr lang="en-US" b="1" dirty="0"/>
              <a:t>Applying a 12 step approach to eating disorder recovery</a:t>
            </a:r>
          </a:p>
          <a:p>
            <a:pPr algn="ctr"/>
            <a:endParaRPr lang="en-US" b="1" dirty="0"/>
          </a:p>
          <a:p>
            <a:pPr algn="ctr"/>
            <a:r>
              <a:rPr lang="en-US" dirty="0"/>
              <a:t>Presented by:</a:t>
            </a:r>
          </a:p>
          <a:p>
            <a:pPr algn="ctr"/>
            <a:r>
              <a:rPr lang="en-US" dirty="0"/>
              <a:t>Kris Shock, CACII, CPS</a:t>
            </a:r>
          </a:p>
        </p:txBody>
      </p:sp>
    </p:spTree>
    <p:extLst>
      <p:ext uri="{BB962C8B-B14F-4D97-AF65-F5344CB8AC3E}">
        <p14:creationId xmlns:p14="http://schemas.microsoft.com/office/powerpoint/2010/main" val="304949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381000"/>
            <a:ext cx="9162243" cy="1442311"/>
          </a:xfrm>
        </p:spPr>
        <p:txBody>
          <a:bodyPr>
            <a:normAutofit fontScale="90000"/>
          </a:bodyPr>
          <a:lstStyle/>
          <a:p>
            <a:r>
              <a:rPr lang="en-US" dirty="0"/>
              <a:t>What does the research say about using a 12 step approach to ED treatment?</a:t>
            </a:r>
            <a:br>
              <a:rPr lang="en-US" dirty="0"/>
            </a:br>
            <a:endParaRPr lang="en-US" sz="2700" dirty="0"/>
          </a:p>
        </p:txBody>
      </p:sp>
      <p:sp>
        <p:nvSpPr>
          <p:cNvPr id="5" name="Content Placeholder 4"/>
          <p:cNvSpPr>
            <a:spLocks noGrp="1"/>
          </p:cNvSpPr>
          <p:nvPr>
            <p:ph idx="1"/>
          </p:nvPr>
        </p:nvSpPr>
        <p:spPr>
          <a:xfrm>
            <a:off x="3498427" y="1901951"/>
            <a:ext cx="6863490" cy="4956049"/>
          </a:xfrm>
        </p:spPr>
        <p:txBody>
          <a:bodyPr>
            <a:normAutofit/>
          </a:bodyPr>
          <a:lstStyle/>
          <a:p>
            <a:pPr marL="0" indent="0">
              <a:buNone/>
            </a:pPr>
            <a:r>
              <a:rPr lang="en-US" dirty="0"/>
              <a:t>McAleavey, Kristen, (December 2010). Short-	Term Outcomes of a 12-Step Program 	among Women with Anorexia, Bulimia, 	and Eating Disorders.</a:t>
            </a:r>
            <a:r>
              <a:rPr lang="en-US" i="1" dirty="0"/>
              <a:t> Journal of Child &amp; 	Family Studies 19:728–737.</a:t>
            </a:r>
          </a:p>
          <a:p>
            <a:pPr marL="0" indent="0">
              <a:buNone/>
            </a:pPr>
            <a:r>
              <a:rPr lang="en-US" dirty="0"/>
              <a:t> Linville, Deanna; Brown, Tiffany; Sturm, 	Katrina; McDougal, Tori, (May/Jun 	2012). Eating Disorders and Social 	Support: Perspectives of Recovered 	Individuals. </a:t>
            </a:r>
            <a:r>
              <a:rPr lang="en-US" i="1" dirty="0"/>
              <a:t>Eating Disorders 20(3): 216-	231.</a:t>
            </a:r>
            <a:r>
              <a:rPr lang="en-US" dirty="0"/>
              <a:t> </a:t>
            </a:r>
          </a:p>
        </p:txBody>
      </p:sp>
    </p:spTree>
    <p:extLst>
      <p:ext uri="{BB962C8B-B14F-4D97-AF65-F5344CB8AC3E}">
        <p14:creationId xmlns:p14="http://schemas.microsoft.com/office/powerpoint/2010/main" val="70561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083" y="1749245"/>
            <a:ext cx="6244435" cy="532180"/>
          </a:xfrm>
        </p:spPr>
        <p:txBody>
          <a:bodyPr>
            <a:normAutofit fontScale="90000"/>
          </a:bodyPr>
          <a:lstStyle/>
          <a:p>
            <a:r>
              <a:rPr lang="en-US" dirty="0"/>
              <a:t/>
            </a:r>
            <a:br>
              <a:rPr lang="en-US" dirty="0"/>
            </a:br>
            <a:endParaRPr lang="en-US" dirty="0"/>
          </a:p>
        </p:txBody>
      </p:sp>
      <p:sp>
        <p:nvSpPr>
          <p:cNvPr id="8" name="Content Placeholder 7"/>
          <p:cNvSpPr>
            <a:spLocks noGrp="1"/>
          </p:cNvSpPr>
          <p:nvPr>
            <p:ph sz="quarter" idx="4"/>
          </p:nvPr>
        </p:nvSpPr>
        <p:spPr>
          <a:xfrm>
            <a:off x="2092678" y="2015335"/>
            <a:ext cx="8093365" cy="3493173"/>
          </a:xfrm>
        </p:spPr>
        <p:txBody>
          <a:bodyPr>
            <a:normAutofit/>
          </a:bodyPr>
          <a:lstStyle/>
          <a:p>
            <a:pPr marL="0" indent="0">
              <a:lnSpc>
                <a:spcPct val="150000"/>
              </a:lnSpc>
              <a:buNone/>
            </a:pPr>
            <a:r>
              <a:rPr lang="en-US" dirty="0"/>
              <a:t>“Published reports concerning the use of a 12-Step in ED programs are scant. Most studies are generally theoretical or experiential rather than empirical in orientation, or have employed limited samples and, thus, cannot be generalized to the larger population (Miller 1995). Few are also longitudinal in focus, representing yet another limitation. (McAleavey, 2010) </a:t>
            </a:r>
          </a:p>
          <a:p>
            <a:endParaRPr lang="en-US" dirty="0"/>
          </a:p>
          <a:p>
            <a:endParaRPr lang="en-US" dirty="0"/>
          </a:p>
          <a:p>
            <a:endParaRPr lang="en-US" dirty="0"/>
          </a:p>
          <a:p>
            <a:pPr marL="0" indent="0">
              <a:buNone/>
            </a:pPr>
            <a:endParaRPr lang="en-US" dirty="0"/>
          </a:p>
        </p:txBody>
      </p:sp>
      <p:sp>
        <p:nvSpPr>
          <p:cNvPr id="2" name="TextBox 1"/>
          <p:cNvSpPr txBox="1"/>
          <p:nvPr/>
        </p:nvSpPr>
        <p:spPr>
          <a:xfrm>
            <a:off x="1522412" y="609600"/>
            <a:ext cx="8695036" cy="646331"/>
          </a:xfrm>
          <a:prstGeom prst="rect">
            <a:avLst/>
          </a:prstGeom>
          <a:noFill/>
        </p:spPr>
        <p:txBody>
          <a:bodyPr wrap="square" rtlCol="0">
            <a:spAutoFit/>
          </a:bodyPr>
          <a:lstStyle/>
          <a:p>
            <a:pPr>
              <a:lnSpc>
                <a:spcPct val="90000"/>
              </a:lnSpc>
            </a:pPr>
            <a:r>
              <a:rPr lang="en-US" sz="4000" dirty="0"/>
              <a:t>Much research is to be done…</a:t>
            </a:r>
          </a:p>
        </p:txBody>
      </p:sp>
    </p:spTree>
    <p:extLst>
      <p:ext uri="{BB962C8B-B14F-4D97-AF65-F5344CB8AC3E}">
        <p14:creationId xmlns:p14="http://schemas.microsoft.com/office/powerpoint/2010/main" val="29905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083" y="1749245"/>
            <a:ext cx="6244435" cy="532180"/>
          </a:xfrm>
        </p:spPr>
        <p:txBody>
          <a:bodyPr>
            <a:normAutofit fontScale="90000"/>
          </a:bodyPr>
          <a:lstStyle/>
          <a:p>
            <a:r>
              <a:rPr lang="en-US" dirty="0"/>
              <a:t/>
            </a:r>
            <a:br>
              <a:rPr lang="en-US" dirty="0"/>
            </a:br>
            <a:endParaRPr lang="en-US" dirty="0"/>
          </a:p>
        </p:txBody>
      </p:sp>
      <p:sp>
        <p:nvSpPr>
          <p:cNvPr id="8" name="Content Placeholder 7"/>
          <p:cNvSpPr>
            <a:spLocks noGrp="1"/>
          </p:cNvSpPr>
          <p:nvPr>
            <p:ph sz="quarter" idx="4"/>
          </p:nvPr>
        </p:nvSpPr>
        <p:spPr>
          <a:xfrm>
            <a:off x="1141413" y="2057401"/>
            <a:ext cx="9076036" cy="4253954"/>
          </a:xfrm>
        </p:spPr>
        <p:txBody>
          <a:bodyPr>
            <a:normAutofit fontScale="92500"/>
          </a:bodyPr>
          <a:lstStyle/>
          <a:p>
            <a:pPr marL="0" indent="0">
              <a:lnSpc>
                <a:spcPct val="150000"/>
              </a:lnSpc>
              <a:buNone/>
            </a:pPr>
            <a:r>
              <a:rPr lang="en-US" dirty="0"/>
              <a:t>“Coleman (2003) and others have forcefully argued that because of the nature of eating disorders this type of ongoing aftercare is a vital component in life-long, permanent recovery and maintenance of desired eating behaviors. Aftercare is also regarded as having the capacity to reinforce behavioral and attitudinal changes brought about, during primary intervention, and to provide the type of support needed to maintain these changes. This might very well be the key element in the recovery process.”</a:t>
            </a:r>
          </a:p>
          <a:p>
            <a:pPr marL="0" indent="0">
              <a:lnSpc>
                <a:spcPct val="150000"/>
              </a:lnSpc>
              <a:buNone/>
            </a:pPr>
            <a:r>
              <a:rPr lang="en-US" dirty="0"/>
              <a:t>(McAleavey, 2010)</a:t>
            </a:r>
          </a:p>
          <a:p>
            <a:pPr marL="0" indent="0">
              <a:lnSpc>
                <a:spcPct val="150000"/>
              </a:lnSpc>
              <a:buNone/>
            </a:pPr>
            <a:endParaRPr lang="en-US" dirty="0"/>
          </a:p>
          <a:p>
            <a:pPr>
              <a:lnSpc>
                <a:spcPct val="150000"/>
              </a:lnSpc>
            </a:pPr>
            <a:endParaRPr lang="en-US" dirty="0"/>
          </a:p>
          <a:p>
            <a:pPr>
              <a:lnSpc>
                <a:spcPct val="150000"/>
              </a:lnSpc>
            </a:pPr>
            <a:endParaRPr lang="en-US" dirty="0"/>
          </a:p>
          <a:p>
            <a:pPr marL="0" indent="0">
              <a:lnSpc>
                <a:spcPct val="150000"/>
              </a:lnSpc>
              <a:buNone/>
            </a:pPr>
            <a:endParaRPr lang="en-US" dirty="0"/>
          </a:p>
        </p:txBody>
      </p:sp>
      <p:sp>
        <p:nvSpPr>
          <p:cNvPr id="2" name="TextBox 1"/>
          <p:cNvSpPr txBox="1"/>
          <p:nvPr/>
        </p:nvSpPr>
        <p:spPr>
          <a:xfrm>
            <a:off x="2124083" y="609600"/>
            <a:ext cx="7856529" cy="1255728"/>
          </a:xfrm>
          <a:prstGeom prst="rect">
            <a:avLst/>
          </a:prstGeom>
          <a:noFill/>
        </p:spPr>
        <p:txBody>
          <a:bodyPr wrap="square" rtlCol="0">
            <a:spAutoFit/>
          </a:bodyPr>
          <a:lstStyle/>
          <a:p>
            <a:pPr algn="ctr">
              <a:lnSpc>
                <a:spcPct val="90000"/>
              </a:lnSpc>
            </a:pPr>
            <a:r>
              <a:rPr lang="en-US" sz="2800" dirty="0"/>
              <a:t>A 12 step approach is an avenue to provide aftercare where insurance and/or resources may limit aftercare otherwise</a:t>
            </a:r>
          </a:p>
        </p:txBody>
      </p:sp>
    </p:spTree>
    <p:extLst>
      <p:ext uri="{BB962C8B-B14F-4D97-AF65-F5344CB8AC3E}">
        <p14:creationId xmlns:p14="http://schemas.microsoft.com/office/powerpoint/2010/main" val="63702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8612" y="304800"/>
            <a:ext cx="8781243" cy="1518511"/>
          </a:xfrm>
        </p:spPr>
        <p:txBody>
          <a:bodyPr>
            <a:normAutofit fontScale="90000"/>
          </a:bodyPr>
          <a:lstStyle/>
          <a:p>
            <a:r>
              <a:rPr lang="en-US" dirty="0"/>
              <a:t>The principles of 12 steps encourage connection to others sharing same experience</a:t>
            </a:r>
            <a:br>
              <a:rPr lang="en-US" dirty="0"/>
            </a:br>
            <a:endParaRPr lang="en-US" sz="2700" dirty="0"/>
          </a:p>
        </p:txBody>
      </p:sp>
      <p:sp>
        <p:nvSpPr>
          <p:cNvPr id="5" name="Content Placeholder 4"/>
          <p:cNvSpPr>
            <a:spLocks noGrp="1"/>
          </p:cNvSpPr>
          <p:nvPr>
            <p:ph idx="1"/>
          </p:nvPr>
        </p:nvSpPr>
        <p:spPr>
          <a:xfrm>
            <a:off x="3498427" y="1901951"/>
            <a:ext cx="6863490" cy="4956049"/>
          </a:xfrm>
        </p:spPr>
        <p:txBody>
          <a:bodyPr>
            <a:normAutofit/>
          </a:bodyPr>
          <a:lstStyle/>
          <a:p>
            <a:pPr marL="0" indent="0">
              <a:lnSpc>
                <a:spcPct val="150000"/>
              </a:lnSpc>
              <a:buNone/>
            </a:pPr>
            <a:endParaRPr lang="en-US" dirty="0"/>
          </a:p>
          <a:p>
            <a:pPr marL="0" indent="0">
              <a:lnSpc>
                <a:spcPct val="150000"/>
              </a:lnSpc>
              <a:buNone/>
            </a:pPr>
            <a:endParaRPr lang="en-US" dirty="0"/>
          </a:p>
        </p:txBody>
      </p:sp>
      <p:sp>
        <p:nvSpPr>
          <p:cNvPr id="2" name="TextBox 1"/>
          <p:cNvSpPr txBox="1"/>
          <p:nvPr/>
        </p:nvSpPr>
        <p:spPr>
          <a:xfrm>
            <a:off x="1065212" y="1823311"/>
            <a:ext cx="9144305" cy="4611519"/>
          </a:xfrm>
          <a:prstGeom prst="rect">
            <a:avLst/>
          </a:prstGeom>
          <a:noFill/>
        </p:spPr>
        <p:txBody>
          <a:bodyPr wrap="square" rtlCol="0">
            <a:spAutoFit/>
          </a:bodyPr>
          <a:lstStyle/>
          <a:p>
            <a:pPr>
              <a:lnSpc>
                <a:spcPct val="150000"/>
              </a:lnSpc>
            </a:pPr>
            <a:r>
              <a:rPr lang="en-US" dirty="0">
                <a:solidFill>
                  <a:schemeClr val="tx2"/>
                </a:solidFill>
              </a:rPr>
              <a:t>“Based on the data from the current study, eating disorder recovery is influenced by the individual’s connection to self and others, their relationships, and the focus of care. Participants reported needing reconnection, both internally and externally, and explained that these connections played a role in their overall recovery experience.”</a:t>
            </a:r>
          </a:p>
          <a:p>
            <a:pPr>
              <a:lnSpc>
                <a:spcPct val="150000"/>
              </a:lnSpc>
            </a:pPr>
            <a:endParaRPr lang="en-US" dirty="0">
              <a:solidFill>
                <a:schemeClr val="tx2"/>
              </a:solidFill>
            </a:endParaRPr>
          </a:p>
          <a:p>
            <a:pPr>
              <a:lnSpc>
                <a:spcPct val="150000"/>
              </a:lnSpc>
            </a:pPr>
            <a:r>
              <a:rPr lang="en-US" dirty="0">
                <a:solidFill>
                  <a:schemeClr val="tx2"/>
                </a:solidFill>
              </a:rPr>
              <a:t> “Participants discussed a need for treatment and recovery to focus on more than just their weight and to include an emphasis on overall health and well-being. Eating disorder recovery, according to the participants of this study, is greatly influenced by those around the individual struggling with an eating disorder. “</a:t>
            </a:r>
          </a:p>
          <a:p>
            <a:pPr>
              <a:lnSpc>
                <a:spcPct val="150000"/>
              </a:lnSpc>
            </a:pPr>
            <a:endParaRPr lang="en-US" dirty="0">
              <a:solidFill>
                <a:schemeClr val="tx2"/>
              </a:solidFill>
            </a:endParaRPr>
          </a:p>
          <a:p>
            <a:pPr>
              <a:lnSpc>
                <a:spcPct val="150000"/>
              </a:lnSpc>
            </a:pPr>
            <a:r>
              <a:rPr lang="en-US" dirty="0">
                <a:solidFill>
                  <a:schemeClr val="tx2"/>
                </a:solidFill>
              </a:rPr>
              <a:t>(Linville, Brown, Sturm &amp; McDougal,2012)</a:t>
            </a:r>
          </a:p>
        </p:txBody>
      </p:sp>
    </p:spTree>
    <p:extLst>
      <p:ext uri="{BB962C8B-B14F-4D97-AF65-F5344CB8AC3E}">
        <p14:creationId xmlns:p14="http://schemas.microsoft.com/office/powerpoint/2010/main" val="167833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3412" y="152400"/>
            <a:ext cx="8476443" cy="1670911"/>
          </a:xfrm>
        </p:spPr>
        <p:txBody>
          <a:bodyPr>
            <a:normAutofit/>
          </a:bodyPr>
          <a:lstStyle/>
          <a:p>
            <a:r>
              <a:rPr lang="en-US" dirty="0"/>
              <a:t>And more needs addressed within the 12 steps…</a:t>
            </a:r>
            <a:br>
              <a:rPr lang="en-US" dirty="0"/>
            </a:br>
            <a:endParaRPr lang="en-US" sz="2700" dirty="0"/>
          </a:p>
        </p:txBody>
      </p:sp>
      <p:sp>
        <p:nvSpPr>
          <p:cNvPr id="5" name="Content Placeholder 4"/>
          <p:cNvSpPr>
            <a:spLocks noGrp="1"/>
          </p:cNvSpPr>
          <p:nvPr>
            <p:ph idx="1"/>
          </p:nvPr>
        </p:nvSpPr>
        <p:spPr>
          <a:xfrm>
            <a:off x="3498427" y="1901951"/>
            <a:ext cx="6863490" cy="4956049"/>
          </a:xfrm>
        </p:spPr>
        <p:txBody>
          <a:bodyPr>
            <a:normAutofit/>
          </a:bodyPr>
          <a:lstStyle/>
          <a:p>
            <a:pPr marL="0" indent="0">
              <a:lnSpc>
                <a:spcPct val="150000"/>
              </a:lnSpc>
              <a:buNone/>
            </a:pPr>
            <a:endParaRPr lang="en-US" dirty="0"/>
          </a:p>
          <a:p>
            <a:pPr marL="0" indent="0">
              <a:lnSpc>
                <a:spcPct val="150000"/>
              </a:lnSpc>
              <a:buNone/>
            </a:pPr>
            <a:endParaRPr lang="en-US" dirty="0"/>
          </a:p>
        </p:txBody>
      </p:sp>
      <p:sp>
        <p:nvSpPr>
          <p:cNvPr id="2" name="TextBox 1"/>
          <p:cNvSpPr txBox="1"/>
          <p:nvPr/>
        </p:nvSpPr>
        <p:spPr>
          <a:xfrm>
            <a:off x="2734903" y="1901950"/>
            <a:ext cx="7787955" cy="6832640"/>
          </a:xfrm>
          <a:prstGeom prst="rect">
            <a:avLst/>
          </a:prstGeom>
          <a:noFill/>
        </p:spPr>
        <p:txBody>
          <a:bodyPr wrap="square" numCol="2" rtlCol="0">
            <a:spAutoFit/>
          </a:bodyPr>
          <a:lstStyle/>
          <a:p>
            <a:endParaRPr lang="en-US" sz="1100" dirty="0">
              <a:solidFill>
                <a:schemeClr val="tx2"/>
              </a:solidFill>
            </a:endParaRPr>
          </a:p>
          <a:p>
            <a:pPr algn="ctr"/>
            <a:r>
              <a:rPr lang="en-US" sz="1400" dirty="0">
                <a:solidFill>
                  <a:schemeClr val="tx2"/>
                </a:solidFill>
              </a:rPr>
              <a:t>Aided Recovery</a:t>
            </a:r>
          </a:p>
          <a:p>
            <a:endParaRPr lang="en-US" sz="1400" dirty="0">
              <a:solidFill>
                <a:schemeClr val="tx2"/>
              </a:solidFill>
            </a:endParaRPr>
          </a:p>
          <a:p>
            <a:pPr algn="ctr">
              <a:lnSpc>
                <a:spcPct val="150000"/>
              </a:lnSpc>
            </a:pPr>
            <a:r>
              <a:rPr lang="en-US" sz="1400" dirty="0">
                <a:solidFill>
                  <a:schemeClr val="tx2"/>
                </a:solidFill>
              </a:rPr>
              <a:t>Reconnections</a:t>
            </a:r>
          </a:p>
          <a:p>
            <a:pPr algn="ctr">
              <a:lnSpc>
                <a:spcPct val="150000"/>
              </a:lnSpc>
            </a:pPr>
            <a:r>
              <a:rPr lang="en-US" sz="1400" dirty="0">
                <a:solidFill>
                  <a:schemeClr val="tx2"/>
                </a:solidFill>
              </a:rPr>
              <a:t>Close Relationships</a:t>
            </a:r>
          </a:p>
          <a:p>
            <a:pPr algn="ctr">
              <a:lnSpc>
                <a:spcPct val="150000"/>
              </a:lnSpc>
            </a:pPr>
            <a:r>
              <a:rPr lang="en-US" sz="1400" dirty="0">
                <a:solidFill>
                  <a:schemeClr val="tx2"/>
                </a:solidFill>
              </a:rPr>
              <a:t>Statements of Support</a:t>
            </a:r>
          </a:p>
          <a:p>
            <a:pPr algn="ctr">
              <a:lnSpc>
                <a:spcPct val="150000"/>
              </a:lnSpc>
            </a:pPr>
            <a:r>
              <a:rPr lang="en-US" sz="1400" dirty="0">
                <a:solidFill>
                  <a:schemeClr val="tx2"/>
                </a:solidFill>
              </a:rPr>
              <a:t>Empathetic Friends</a:t>
            </a:r>
          </a:p>
          <a:p>
            <a:pPr algn="ctr">
              <a:lnSpc>
                <a:spcPct val="150000"/>
              </a:lnSpc>
            </a:pPr>
            <a:r>
              <a:rPr lang="en-US" sz="1400" dirty="0">
                <a:solidFill>
                  <a:schemeClr val="tx2"/>
                </a:solidFill>
              </a:rPr>
              <a:t>Compassion</a:t>
            </a:r>
          </a:p>
          <a:p>
            <a:pPr algn="ctr">
              <a:lnSpc>
                <a:spcPct val="150000"/>
              </a:lnSpc>
            </a:pPr>
            <a:r>
              <a:rPr lang="en-US" sz="1400" dirty="0">
                <a:solidFill>
                  <a:schemeClr val="tx2"/>
                </a:solidFill>
              </a:rPr>
              <a:t>Understanding Providers</a:t>
            </a:r>
          </a:p>
          <a:p>
            <a:pPr algn="ctr">
              <a:lnSpc>
                <a:spcPct val="150000"/>
              </a:lnSpc>
            </a:pPr>
            <a:r>
              <a:rPr lang="en-US" sz="1400" dirty="0">
                <a:solidFill>
                  <a:schemeClr val="tx2"/>
                </a:solidFill>
              </a:rPr>
              <a:t>Therapy</a:t>
            </a:r>
          </a:p>
          <a:p>
            <a:pPr algn="ctr">
              <a:lnSpc>
                <a:spcPct val="150000"/>
              </a:lnSpc>
            </a:pPr>
            <a:r>
              <a:rPr lang="en-US" sz="1400" dirty="0">
                <a:solidFill>
                  <a:schemeClr val="tx2"/>
                </a:solidFill>
              </a:rPr>
              <a:t>Learning how to eat healthy</a:t>
            </a:r>
          </a:p>
          <a:p>
            <a:pPr algn="ctr">
              <a:lnSpc>
                <a:spcPct val="150000"/>
              </a:lnSpc>
            </a:pPr>
            <a:r>
              <a:rPr lang="en-US" sz="1400" dirty="0">
                <a:solidFill>
                  <a:schemeClr val="tx2"/>
                </a:solidFill>
              </a:rPr>
              <a:t>Education on effects of the disorder</a:t>
            </a: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endParaRPr lang="en-US" sz="1400" dirty="0">
              <a:solidFill>
                <a:schemeClr val="tx2"/>
              </a:solidFill>
            </a:endParaRPr>
          </a:p>
          <a:p>
            <a:pPr algn="ctr">
              <a:lnSpc>
                <a:spcPct val="150000"/>
              </a:lnSpc>
            </a:pPr>
            <a:r>
              <a:rPr lang="en-US" sz="1400" dirty="0">
                <a:solidFill>
                  <a:schemeClr val="tx2"/>
                </a:solidFill>
              </a:rPr>
              <a:t>Hindered Recovery</a:t>
            </a:r>
          </a:p>
          <a:p>
            <a:pPr algn="ctr">
              <a:lnSpc>
                <a:spcPct val="150000"/>
              </a:lnSpc>
            </a:pPr>
            <a:endParaRPr lang="en-US" sz="1400" dirty="0">
              <a:solidFill>
                <a:schemeClr val="tx2"/>
              </a:solidFill>
            </a:endParaRPr>
          </a:p>
          <a:p>
            <a:pPr algn="ctr">
              <a:lnSpc>
                <a:spcPct val="150000"/>
              </a:lnSpc>
            </a:pPr>
            <a:r>
              <a:rPr lang="en-US" sz="1400" dirty="0">
                <a:solidFill>
                  <a:schemeClr val="tx2"/>
                </a:solidFill>
              </a:rPr>
              <a:t>Trivializing the disorder</a:t>
            </a:r>
          </a:p>
          <a:p>
            <a:pPr algn="ctr">
              <a:lnSpc>
                <a:spcPct val="150000"/>
              </a:lnSpc>
            </a:pPr>
            <a:r>
              <a:rPr lang="en-US" sz="1400" dirty="0">
                <a:solidFill>
                  <a:schemeClr val="tx2"/>
                </a:solidFill>
              </a:rPr>
              <a:t>Hyperfocus on eating</a:t>
            </a:r>
          </a:p>
          <a:p>
            <a:pPr algn="ctr">
              <a:lnSpc>
                <a:spcPct val="150000"/>
              </a:lnSpc>
            </a:pPr>
            <a:r>
              <a:rPr lang="en-US" sz="1400" dirty="0">
                <a:solidFill>
                  <a:schemeClr val="tx2"/>
                </a:solidFill>
              </a:rPr>
              <a:t>Not overtly commenting about the disorder</a:t>
            </a:r>
          </a:p>
          <a:p>
            <a:pPr algn="ctr">
              <a:lnSpc>
                <a:spcPct val="150000"/>
              </a:lnSpc>
            </a:pPr>
            <a:r>
              <a:rPr lang="en-US" sz="1400" dirty="0">
                <a:solidFill>
                  <a:schemeClr val="tx2"/>
                </a:solidFill>
              </a:rPr>
              <a:t>Isolation</a:t>
            </a:r>
          </a:p>
          <a:p>
            <a:pPr algn="ctr">
              <a:lnSpc>
                <a:spcPct val="150000"/>
              </a:lnSpc>
            </a:pPr>
            <a:r>
              <a:rPr lang="en-US" sz="1400" dirty="0">
                <a:solidFill>
                  <a:schemeClr val="tx2"/>
                </a:solidFill>
              </a:rPr>
              <a:t>Being stereotyped and stigmatized</a:t>
            </a:r>
          </a:p>
          <a:p>
            <a:pPr algn="ctr">
              <a:lnSpc>
                <a:spcPct val="150000"/>
              </a:lnSpc>
            </a:pPr>
            <a:r>
              <a:rPr lang="en-US" sz="1400" dirty="0">
                <a:solidFill>
                  <a:schemeClr val="tx2"/>
                </a:solidFill>
              </a:rPr>
              <a:t>Patronizing providers</a:t>
            </a:r>
          </a:p>
          <a:p>
            <a:pPr algn="ctr">
              <a:lnSpc>
                <a:spcPct val="150000"/>
              </a:lnSpc>
            </a:pPr>
            <a:r>
              <a:rPr lang="en-US" sz="1400" dirty="0">
                <a:solidFill>
                  <a:schemeClr val="tx2"/>
                </a:solidFill>
              </a:rPr>
              <a:t>Hurtful comments about weight</a:t>
            </a:r>
          </a:p>
          <a:p>
            <a:pPr algn="ctr">
              <a:lnSpc>
                <a:spcPct val="150000"/>
              </a:lnSpc>
            </a:pPr>
            <a:r>
              <a:rPr lang="en-US" sz="1400" dirty="0">
                <a:solidFill>
                  <a:schemeClr val="tx2"/>
                </a:solidFill>
              </a:rPr>
              <a:t>Weight as recovery barometer</a:t>
            </a:r>
          </a:p>
          <a:p>
            <a:pPr algn="ctr">
              <a:lnSpc>
                <a:spcPct val="150000"/>
              </a:lnSpc>
            </a:pPr>
            <a:r>
              <a:rPr lang="en-US" sz="1400" dirty="0">
                <a:solidFill>
                  <a:schemeClr val="tx2"/>
                </a:solidFill>
              </a:rPr>
              <a:t>Being Weighted</a:t>
            </a:r>
          </a:p>
          <a:p>
            <a:pPr algn="ctr">
              <a:lnSpc>
                <a:spcPct val="150000"/>
              </a:lnSpc>
            </a:pPr>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solidFill>
                <a:schemeClr val="bg1"/>
              </a:solidFill>
            </a:endParaRPr>
          </a:p>
          <a:p>
            <a:endParaRPr lang="en-US" sz="1100" dirty="0"/>
          </a:p>
          <a:p>
            <a:endParaRPr lang="en-US" sz="1100" dirty="0"/>
          </a:p>
          <a:p>
            <a:endParaRPr lang="en-US" sz="1100" dirty="0"/>
          </a:p>
          <a:p>
            <a:endParaRPr lang="en-US" sz="1100" dirty="0"/>
          </a:p>
          <a:p>
            <a:endParaRPr lang="en-US" sz="1100" dirty="0"/>
          </a:p>
        </p:txBody>
      </p:sp>
      <p:sp>
        <p:nvSpPr>
          <p:cNvPr id="3" name="TextBox 2"/>
          <p:cNvSpPr txBox="1"/>
          <p:nvPr/>
        </p:nvSpPr>
        <p:spPr>
          <a:xfrm>
            <a:off x="3399916" y="6177690"/>
            <a:ext cx="4733855" cy="369332"/>
          </a:xfrm>
          <a:prstGeom prst="rect">
            <a:avLst/>
          </a:prstGeom>
          <a:noFill/>
        </p:spPr>
        <p:txBody>
          <a:bodyPr wrap="square" rtlCol="0">
            <a:spAutoFit/>
          </a:bodyPr>
          <a:lstStyle/>
          <a:p>
            <a:r>
              <a:rPr lang="en-US" dirty="0">
                <a:solidFill>
                  <a:schemeClr val="tx2"/>
                </a:solidFill>
              </a:rPr>
              <a:t>(Linville, Brown, Sturm &amp; McDougal,2012)</a:t>
            </a:r>
          </a:p>
        </p:txBody>
      </p:sp>
    </p:spTree>
    <p:extLst>
      <p:ext uri="{BB962C8B-B14F-4D97-AF65-F5344CB8AC3E}">
        <p14:creationId xmlns:p14="http://schemas.microsoft.com/office/powerpoint/2010/main" val="9763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8612" y="81672"/>
            <a:ext cx="8781243" cy="1741639"/>
          </a:xfrm>
        </p:spPr>
        <p:txBody>
          <a:bodyPr>
            <a:normAutofit fontScale="90000"/>
          </a:bodyPr>
          <a:lstStyle/>
          <a:p>
            <a:r>
              <a:rPr lang="en-US" dirty="0"/>
              <a:t>The power of the shared experience: There are few alcoholics who cannot identify with Bill even after so many years.</a:t>
            </a:r>
            <a:br>
              <a:rPr lang="en-US" dirty="0"/>
            </a:br>
            <a:endParaRPr lang="en-US" sz="2700" dirty="0"/>
          </a:p>
        </p:txBody>
      </p:sp>
      <p:sp>
        <p:nvSpPr>
          <p:cNvPr id="5" name="Content Placeholder 4"/>
          <p:cNvSpPr>
            <a:spLocks noGrp="1"/>
          </p:cNvSpPr>
          <p:nvPr>
            <p:ph idx="1"/>
          </p:nvPr>
        </p:nvSpPr>
        <p:spPr>
          <a:xfrm>
            <a:off x="3498427" y="1901951"/>
            <a:ext cx="6863490" cy="4956049"/>
          </a:xfrm>
        </p:spPr>
        <p:txBody>
          <a:bodyPr>
            <a:normAutofit/>
          </a:bodyPr>
          <a:lstStyle/>
          <a:p>
            <a:pPr marL="0" indent="0">
              <a:lnSpc>
                <a:spcPct val="150000"/>
              </a:lnSpc>
              <a:buNone/>
            </a:pPr>
            <a:endParaRPr lang="en-US" dirty="0"/>
          </a:p>
          <a:p>
            <a:pPr marL="0" indent="0">
              <a:lnSpc>
                <a:spcPct val="150000"/>
              </a:lnSpc>
              <a:buNone/>
            </a:pPr>
            <a:endParaRPr lang="en-US" dirty="0"/>
          </a:p>
        </p:txBody>
      </p:sp>
      <p:sp>
        <p:nvSpPr>
          <p:cNvPr id="2" name="TextBox 1"/>
          <p:cNvSpPr txBox="1"/>
          <p:nvPr/>
        </p:nvSpPr>
        <p:spPr>
          <a:xfrm>
            <a:off x="1293812" y="1901951"/>
            <a:ext cx="8312815" cy="3108543"/>
          </a:xfrm>
          <a:prstGeom prst="rect">
            <a:avLst/>
          </a:prstGeom>
          <a:noFill/>
        </p:spPr>
        <p:txBody>
          <a:bodyPr wrap="square" rtlCol="0">
            <a:spAutoFit/>
          </a:bodyPr>
          <a:lstStyle/>
          <a:p>
            <a:pPr>
              <a:lnSpc>
                <a:spcPct val="150000"/>
              </a:lnSpc>
            </a:pPr>
            <a:r>
              <a:rPr lang="en-US" sz="2800" dirty="0">
                <a:solidFill>
                  <a:schemeClr val="tx2"/>
                </a:solidFill>
              </a:rPr>
              <a:t>“Participants talked passionately about wanting social supports to notice them, connect with them, be a stable presence and not ignore or minimize their eating disorders.”</a:t>
            </a:r>
          </a:p>
          <a:p>
            <a:endParaRPr lang="en-US" sz="2800" dirty="0"/>
          </a:p>
        </p:txBody>
      </p:sp>
      <p:sp>
        <p:nvSpPr>
          <p:cNvPr id="3" name="TextBox 2"/>
          <p:cNvSpPr txBox="1"/>
          <p:nvPr/>
        </p:nvSpPr>
        <p:spPr>
          <a:xfrm>
            <a:off x="4414657" y="4650640"/>
            <a:ext cx="5191970" cy="369332"/>
          </a:xfrm>
          <a:prstGeom prst="rect">
            <a:avLst/>
          </a:prstGeom>
          <a:noFill/>
        </p:spPr>
        <p:txBody>
          <a:bodyPr wrap="square" rtlCol="0">
            <a:spAutoFit/>
          </a:bodyPr>
          <a:lstStyle/>
          <a:p>
            <a:r>
              <a:rPr lang="en-US" dirty="0">
                <a:solidFill>
                  <a:schemeClr val="tx2"/>
                </a:solidFill>
              </a:rPr>
              <a:t>(Linville, Brown, Sturm &amp; McDougal,2012)</a:t>
            </a:r>
          </a:p>
        </p:txBody>
      </p:sp>
    </p:spTree>
    <p:extLst>
      <p:ext uri="{BB962C8B-B14F-4D97-AF65-F5344CB8AC3E}">
        <p14:creationId xmlns:p14="http://schemas.microsoft.com/office/powerpoint/2010/main" val="39547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685800"/>
            <a:ext cx="10286999" cy="4419600"/>
          </a:xfrm>
        </p:spPr>
        <p:txBody>
          <a:bodyPr>
            <a:noAutofit/>
          </a:bodyPr>
          <a:lstStyle/>
          <a:p>
            <a:pPr marL="0" marR="0" indent="0" algn="ctr">
              <a:lnSpc>
                <a:spcPct val="160000"/>
              </a:lnSpc>
              <a:spcBef>
                <a:spcPts val="300"/>
              </a:spcBef>
              <a:spcAft>
                <a:spcPts val="300"/>
              </a:spcAft>
              <a:buNone/>
            </a:pPr>
            <a:r>
              <a:rPr lang="en-US" sz="4400" dirty="0"/>
              <a:t>Apply knowledge of differences and similarities in order to address barriers to utilizing 12 step approach in eating disorder recovery.</a:t>
            </a:r>
          </a:p>
          <a:p>
            <a:pPr marL="0" marR="0" indent="0">
              <a:spcBef>
                <a:spcPts val="0"/>
              </a:spcBef>
              <a:spcAft>
                <a:spcPts val="0"/>
              </a:spcAft>
              <a:buNone/>
            </a:pPr>
            <a:endParaRPr lang="en-US" sz="4400" dirty="0">
              <a:latin typeface="Arial" panose="020B0604020202020204" pitchFamily="34" charset="0"/>
              <a:ea typeface="Times New Roman" panose="02020603050405020304" pitchFamily="18"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812" y="685800"/>
            <a:ext cx="9905999" cy="2438400"/>
          </a:xfrm>
        </p:spPr>
        <p:txBody>
          <a:bodyPr>
            <a:normAutofit fontScale="77500" lnSpcReduction="20000"/>
          </a:bodyPr>
          <a:lstStyle/>
          <a:p>
            <a:pPr marL="0" marR="0" indent="0">
              <a:spcBef>
                <a:spcPts val="300"/>
              </a:spcBef>
              <a:spcAft>
                <a:spcPts val="300"/>
              </a:spcAft>
              <a:buNone/>
            </a:pPr>
            <a:endParaRPr lang="en-US" dirty="0"/>
          </a:p>
          <a:p>
            <a:pPr marL="0" marR="0" indent="0">
              <a:spcBef>
                <a:spcPts val="0"/>
              </a:spcBef>
              <a:spcAft>
                <a:spcPts val="0"/>
              </a:spcAft>
              <a:buNone/>
            </a:pPr>
            <a:r>
              <a:rPr lang="en-US" dirty="0"/>
              <a:t> </a:t>
            </a:r>
          </a:p>
          <a:p>
            <a:pPr marL="0" marR="0" indent="0">
              <a:lnSpc>
                <a:spcPct val="160000"/>
              </a:lnSpc>
              <a:spcBef>
                <a:spcPts val="0"/>
              </a:spcBef>
              <a:spcAft>
                <a:spcPts val="0"/>
              </a:spcAft>
              <a:buNone/>
            </a:pPr>
            <a:r>
              <a:rPr lang="en-US" sz="4400" dirty="0">
                <a:latin typeface="Arial" panose="020B0604020202020204" pitchFamily="34" charset="0"/>
                <a:ea typeface="Times New Roman" panose="02020603050405020304" pitchFamily="18" charset="0"/>
                <a:cs typeface="Times New Roman" panose="02020603050405020304" pitchFamily="18" charset="0"/>
              </a:rPr>
              <a:t>Use the value of community and acceptance (need to improve self worth) to “sell” the 12 steps</a:t>
            </a:r>
          </a:p>
          <a:p>
            <a:pPr marL="0" marR="0" indent="0">
              <a:spcBef>
                <a:spcPts val="0"/>
              </a:spcBef>
              <a:spcAft>
                <a:spcPts val="0"/>
              </a:spcAft>
              <a:buNone/>
            </a:pP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32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685800"/>
            <a:ext cx="10210799" cy="4343400"/>
          </a:xfrm>
        </p:spPr>
        <p:txBody>
          <a:bodyPr>
            <a:normAutofit fontScale="77500" lnSpcReduction="20000"/>
          </a:bodyPr>
          <a:lstStyle/>
          <a:p>
            <a:pPr marL="0" marR="0" indent="0">
              <a:spcBef>
                <a:spcPts val="300"/>
              </a:spcBef>
              <a:spcAft>
                <a:spcPts val="300"/>
              </a:spcAft>
              <a:buNone/>
            </a:pPr>
            <a:endParaRPr lang="en-US" dirty="0"/>
          </a:p>
          <a:p>
            <a:pPr marL="0" marR="0" indent="0">
              <a:spcBef>
                <a:spcPts val="0"/>
              </a:spcBef>
              <a:spcAft>
                <a:spcPts val="0"/>
              </a:spcAft>
              <a:buNone/>
            </a:pPr>
            <a:r>
              <a:rPr lang="en-US" dirty="0"/>
              <a:t> </a:t>
            </a:r>
          </a:p>
          <a:p>
            <a:pPr marL="0" marR="0" indent="0">
              <a:spcBef>
                <a:spcPts val="0"/>
              </a:spcBef>
              <a:spcAft>
                <a:spcPts val="0"/>
              </a:spcAft>
              <a:buNone/>
            </a:pPr>
            <a:r>
              <a:rPr lang="en-US" sz="4100" dirty="0">
                <a:latin typeface="Arial" panose="020B0604020202020204" pitchFamily="34" charset="0"/>
                <a:ea typeface="Times New Roman" panose="02020603050405020304" pitchFamily="18" charset="0"/>
                <a:cs typeface="Times New Roman" panose="02020603050405020304" pitchFamily="18" charset="0"/>
              </a:rPr>
              <a:t>Differences that create barriers:</a:t>
            </a:r>
          </a:p>
          <a:p>
            <a:pPr marL="0" marR="0" indent="0">
              <a:spcBef>
                <a:spcPts val="0"/>
              </a:spcBef>
              <a:spcAft>
                <a:spcPts val="0"/>
              </a:spcAft>
              <a:buNone/>
            </a:pP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nSpc>
                <a:spcPct val="170000"/>
              </a:lnSpc>
              <a:spcBef>
                <a:spcPts val="0"/>
              </a:spcBef>
              <a:spcAft>
                <a:spcPts val="0"/>
              </a:spcAft>
              <a:buFont typeface="Wingdings" panose="05000000000000000000" pitchFamily="2" charset="2"/>
              <a:buChar char="Ø"/>
            </a:pPr>
            <a:r>
              <a:rPr lang="en-US" sz="3200" dirty="0">
                <a:latin typeface="Arial" panose="020B0604020202020204" pitchFamily="34" charset="0"/>
                <a:ea typeface="Times New Roman" panose="02020603050405020304" pitchFamily="18" charset="0"/>
                <a:cs typeface="Times New Roman" panose="02020603050405020304" pitchFamily="18" charset="0"/>
              </a:rPr>
              <a:t>Gender specific 12 step groups</a:t>
            </a:r>
          </a:p>
          <a:p>
            <a:pPr marL="457200" marR="0" indent="-457200">
              <a:lnSpc>
                <a:spcPct val="170000"/>
              </a:lnSpc>
              <a:spcBef>
                <a:spcPts val="0"/>
              </a:spcBef>
              <a:spcAft>
                <a:spcPts val="0"/>
              </a:spcAft>
              <a:buFont typeface="Wingdings" panose="05000000000000000000" pitchFamily="2" charset="2"/>
              <a:buChar char="Ø"/>
            </a:pPr>
            <a:r>
              <a:rPr lang="en-US" sz="3200" dirty="0">
                <a:latin typeface="Arial" panose="020B0604020202020204" pitchFamily="34" charset="0"/>
                <a:ea typeface="Times New Roman" panose="02020603050405020304" pitchFamily="18" charset="0"/>
                <a:cs typeface="Times New Roman" panose="02020603050405020304" pitchFamily="18" charset="0"/>
              </a:rPr>
              <a:t>Utilize the knowledge of common treatment modalities such DBT and CBT by drawing similarities to 12 steps</a:t>
            </a:r>
          </a:p>
          <a:p>
            <a:pPr marL="457200" marR="0" indent="-457200">
              <a:lnSpc>
                <a:spcPct val="170000"/>
              </a:lnSpc>
              <a:spcBef>
                <a:spcPts val="0"/>
              </a:spcBef>
              <a:spcAft>
                <a:spcPts val="0"/>
              </a:spcAft>
              <a:buFont typeface="Wingdings" panose="05000000000000000000" pitchFamily="2" charset="2"/>
              <a:buChar char="Ø"/>
            </a:pPr>
            <a:r>
              <a:rPr lang="en-US" sz="3200" dirty="0">
                <a:latin typeface="Arial" panose="020B0604020202020204" pitchFamily="34" charset="0"/>
                <a:ea typeface="Times New Roman" panose="02020603050405020304" pitchFamily="18" charset="0"/>
                <a:cs typeface="Times New Roman" panose="02020603050405020304" pitchFamily="18" charset="0"/>
              </a:rPr>
              <a:t>Incorporate the usage of the EDA big book and the AA big book so that the differences in the concept of recovery is understood.</a:t>
            </a:r>
          </a:p>
          <a:p>
            <a:pPr marL="0" marR="0" indent="0">
              <a:spcBef>
                <a:spcPts val="0"/>
              </a:spcBef>
              <a:spcAft>
                <a:spcPts val="0"/>
              </a:spcAft>
              <a:buNone/>
            </a:pPr>
            <a:endParaRPr lang="en-US" sz="32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32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083" y="1749245"/>
            <a:ext cx="6244435" cy="532180"/>
          </a:xfrm>
        </p:spPr>
        <p:txBody>
          <a:bodyPr>
            <a:normAutofit fontScale="90000"/>
          </a:bodyPr>
          <a:lstStyle/>
          <a:p>
            <a:r>
              <a:rPr lang="en-US" dirty="0"/>
              <a:t/>
            </a:r>
            <a:br>
              <a:rPr lang="en-US" dirty="0"/>
            </a:br>
            <a:endParaRPr lang="en-US" dirty="0"/>
          </a:p>
        </p:txBody>
      </p:sp>
      <p:sp>
        <p:nvSpPr>
          <p:cNvPr id="8" name="Content Placeholder 7"/>
          <p:cNvSpPr>
            <a:spLocks noGrp="1"/>
          </p:cNvSpPr>
          <p:nvPr>
            <p:ph sz="quarter" idx="4"/>
          </p:nvPr>
        </p:nvSpPr>
        <p:spPr>
          <a:xfrm>
            <a:off x="2124083" y="2818181"/>
            <a:ext cx="8093365" cy="3493173"/>
          </a:xfrm>
        </p:spPr>
        <p:txBody>
          <a:bodyPr>
            <a:normAutofit/>
          </a:bodyPr>
          <a:lstStyle/>
          <a:p>
            <a:pPr marL="0" indent="0">
              <a:buNone/>
            </a:pPr>
            <a:endParaRPr lang="en-US" dirty="0"/>
          </a:p>
          <a:p>
            <a:endParaRPr lang="en-US" dirty="0"/>
          </a:p>
          <a:p>
            <a:endParaRPr lang="en-US" dirty="0"/>
          </a:p>
          <a:p>
            <a:pPr marL="0" indent="0">
              <a:buNone/>
            </a:pPr>
            <a:endParaRPr lang="en-US" dirty="0"/>
          </a:p>
        </p:txBody>
      </p:sp>
      <p:pic>
        <p:nvPicPr>
          <p:cNvPr id="2" name="Produce_0">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742319" y="-36888"/>
            <a:ext cx="8863752" cy="5909167"/>
          </a:xfrm>
          <a:prstGeom prst="rect">
            <a:avLst/>
          </a:prstGeom>
        </p:spPr>
      </p:pic>
    </p:spTree>
    <p:extLst>
      <p:ext uri="{BB962C8B-B14F-4D97-AF65-F5344CB8AC3E}">
        <p14:creationId xmlns:p14="http://schemas.microsoft.com/office/powerpoint/2010/main" val="36622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a:t>
            </a:r>
          </a:p>
        </p:txBody>
      </p:sp>
      <p:graphicFrame>
        <p:nvGraphicFramePr>
          <p:cNvPr id="2" name="Table 1"/>
          <p:cNvGraphicFramePr>
            <a:graphicFrameLocks noGrp="1"/>
          </p:cNvGraphicFramePr>
          <p:nvPr>
            <p:extLst>
              <p:ext uri="{D42A27DB-BD31-4B8C-83A1-F6EECF244321}">
                <p14:modId xmlns:p14="http://schemas.microsoft.com/office/powerpoint/2010/main" val="2569284820"/>
              </p:ext>
            </p:extLst>
          </p:nvPr>
        </p:nvGraphicFramePr>
        <p:xfrm>
          <a:off x="2132011" y="1981201"/>
          <a:ext cx="8534399" cy="4076700"/>
        </p:xfrm>
        <a:graphic>
          <a:graphicData uri="http://schemas.openxmlformats.org/drawingml/2006/table">
            <a:tbl>
              <a:tblPr>
                <a:tableStyleId>{3B4B98B0-60AC-42C2-AFA5-B58CD77FA1E5}</a:tableStyleId>
              </a:tblPr>
              <a:tblGrid>
                <a:gridCol w="8534399">
                  <a:extLst>
                    <a:ext uri="{9D8B030D-6E8A-4147-A177-3AD203B41FA5}">
                      <a16:colId xmlns:a16="http://schemas.microsoft.com/office/drawing/2014/main" xmlns="" val="223143565"/>
                    </a:ext>
                  </a:extLst>
                </a:gridCol>
              </a:tblGrid>
              <a:tr h="1185774">
                <a:tc>
                  <a:txBody>
                    <a:bodyPr/>
                    <a:lstStyle/>
                    <a:p>
                      <a:pPr marL="0" marR="0">
                        <a:spcBef>
                          <a:spcPts val="300"/>
                        </a:spcBef>
                        <a:spcAft>
                          <a:spcPts val="300"/>
                        </a:spcAft>
                      </a:pPr>
                      <a:r>
                        <a:rPr lang="en-US" sz="2000" dirty="0">
                          <a:effectLst/>
                        </a:rPr>
                        <a:t> </a:t>
                      </a:r>
                    </a:p>
                    <a:p>
                      <a:pPr marL="0" marR="0">
                        <a:spcBef>
                          <a:spcPts val="0"/>
                        </a:spcBef>
                        <a:spcAft>
                          <a:spcPts val="0"/>
                        </a:spcAft>
                      </a:pPr>
                      <a:r>
                        <a:rPr lang="en-US" sz="2000" dirty="0">
                          <a:effectLst/>
                        </a:rPr>
                        <a:t>Identify the differences and similarities in personality type of those with a diagnosis of eating disorder versus those with substance abuse disorder</a:t>
                      </a:r>
                    </a:p>
                    <a:p>
                      <a:pPr marL="0" marR="0">
                        <a:spcBef>
                          <a:spcPts val="0"/>
                        </a:spcBef>
                        <a:spcAft>
                          <a:spcPts val="0"/>
                        </a:spcAft>
                      </a:pP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85513963"/>
                  </a:ext>
                </a:extLst>
              </a:tr>
              <a:tr h="1159713">
                <a:tc>
                  <a:txBody>
                    <a:bodyPr/>
                    <a:lstStyle/>
                    <a:p>
                      <a:pPr marL="0" marR="0">
                        <a:spcBef>
                          <a:spcPts val="300"/>
                        </a:spcBef>
                        <a:spcAft>
                          <a:spcPts val="300"/>
                        </a:spcAft>
                      </a:pPr>
                      <a:r>
                        <a:rPr lang="en-US" sz="2000" dirty="0">
                          <a:effectLst/>
                        </a:rPr>
                        <a:t>Understand evidence to support incorporation of 12 step approach to eating disorder recovery and application of a 12 step recovery for those with eating disorders</a:t>
                      </a:r>
                    </a:p>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9921188"/>
                  </a:ext>
                </a:extLst>
              </a:tr>
              <a:tr h="1159713">
                <a:tc>
                  <a:txBody>
                    <a:bodyPr/>
                    <a:lstStyle/>
                    <a:p>
                      <a:pPr marL="0" marR="0">
                        <a:spcBef>
                          <a:spcPts val="300"/>
                        </a:spcBef>
                        <a:spcAft>
                          <a:spcPts val="300"/>
                        </a:spcAft>
                      </a:pPr>
                      <a:r>
                        <a:rPr lang="en-US" sz="2000" dirty="0">
                          <a:effectLst/>
                        </a:rPr>
                        <a:t>Apply knowledge of differences and similarities in order to address barriers to utilizing 12 step approach in eating disorder recovery.</a:t>
                      </a:r>
                    </a:p>
                    <a:p>
                      <a:pPr marL="0" marR="0">
                        <a:spcBef>
                          <a:spcPts val="0"/>
                        </a:spcBef>
                        <a:spcAft>
                          <a:spcPts val="0"/>
                        </a:spcAft>
                      </a:pPr>
                      <a:r>
                        <a:rPr lang="en-US" sz="2000" dirty="0">
                          <a:effectLst/>
                        </a:rPr>
                        <a:t> </a:t>
                      </a:r>
                    </a:p>
                    <a:p>
                      <a:pPr marL="0" marR="0">
                        <a:spcBef>
                          <a:spcPts val="0"/>
                        </a:spcBef>
                        <a:spcAft>
                          <a:spcPts val="0"/>
                        </a:spcAft>
                      </a:pPr>
                      <a:r>
                        <a:rPr lang="en-US"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33826566"/>
                  </a:ext>
                </a:extLst>
              </a:tr>
            </a:tbl>
          </a:graphicData>
        </a:graphic>
      </p:graphicFrame>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lnSpc>
                <a:spcPct val="150000"/>
              </a:lnSpc>
              <a:buNone/>
            </a:pPr>
            <a:r>
              <a:rPr lang="en-US" sz="4400" dirty="0"/>
              <a:t>Identify the differences and similarities in those with a diagnosis of eating disorder versus those with substance abuse disorder</a:t>
            </a:r>
          </a:p>
          <a:p>
            <a:endParaRPr lang="en-US"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62000"/>
          </a:xfrm>
        </p:spPr>
        <p:txBody>
          <a:bodyPr/>
          <a:lstStyle/>
          <a:p>
            <a:r>
              <a:rPr lang="en-US" dirty="0"/>
              <a:t>Are these even two communities?</a:t>
            </a:r>
          </a:p>
        </p:txBody>
      </p:sp>
      <p:sp>
        <p:nvSpPr>
          <p:cNvPr id="5" name="Content Placeholder 4"/>
          <p:cNvSpPr>
            <a:spLocks noGrp="1"/>
          </p:cNvSpPr>
          <p:nvPr>
            <p:ph sz="half" idx="1"/>
          </p:nvPr>
        </p:nvSpPr>
        <p:spPr>
          <a:xfrm>
            <a:off x="1293812" y="1676400"/>
            <a:ext cx="10210800" cy="4495800"/>
          </a:xfrm>
        </p:spPr>
        <p:txBody>
          <a:bodyPr/>
          <a:lstStyle/>
          <a:p>
            <a:pPr marL="0" indent="0">
              <a:buNone/>
            </a:pPr>
            <a:r>
              <a:rPr lang="en-US" dirty="0"/>
              <a:t>A 2010 review found that both clinical and community studies have reported high co-occurrence of EDs among women with SUDs.3 For example:</a:t>
            </a:r>
          </a:p>
          <a:p>
            <a:pPr marL="0" indent="0">
              <a:lnSpc>
                <a:spcPct val="100000"/>
              </a:lnSpc>
              <a:buNone/>
            </a:pPr>
            <a:r>
              <a:rPr lang="en-US" dirty="0"/>
              <a:t> ● Gadalla and Piran found that women with either an SUD or an ED were more than four times as likely to develop the other disorder as were women who had neither disorder. </a:t>
            </a:r>
          </a:p>
          <a:p>
            <a:pPr marL="0" indent="0">
              <a:lnSpc>
                <a:spcPct val="100000"/>
              </a:lnSpc>
              <a:buNone/>
            </a:pPr>
            <a:r>
              <a:rPr lang="en-US" dirty="0"/>
              <a:t>● Gilchrist and colleagues examined the co-occurrence of EDs and SUDs and reported that 14 percent of women with an SUD had AN and 14 percent had BN. </a:t>
            </a:r>
          </a:p>
        </p:txBody>
      </p:sp>
      <p:sp>
        <p:nvSpPr>
          <p:cNvPr id="4" name="TextBox 3"/>
          <p:cNvSpPr txBox="1"/>
          <p:nvPr/>
        </p:nvSpPr>
        <p:spPr>
          <a:xfrm>
            <a:off x="4722812" y="5410200"/>
            <a:ext cx="5638800" cy="1089529"/>
          </a:xfrm>
          <a:prstGeom prst="rect">
            <a:avLst/>
          </a:prstGeom>
          <a:noFill/>
        </p:spPr>
        <p:txBody>
          <a:bodyPr wrap="square" rtlCol="0">
            <a:spAutoFit/>
          </a:bodyPr>
          <a:lstStyle/>
          <a:p>
            <a:pPr>
              <a:lnSpc>
                <a:spcPct val="90000"/>
              </a:lnSpc>
            </a:pPr>
            <a:r>
              <a:rPr lang="en-US" dirty="0"/>
              <a:t>Substance Abuse and Mental Health Services 	Administration. (2011). Clients With 	Substance Use And Eating Disorders. 	Advisory, Volume 10, Issue 1.</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93812" y="533400"/>
            <a:ext cx="9525000" cy="5638800"/>
          </a:xfrm>
        </p:spPr>
        <p:txBody>
          <a:bodyPr>
            <a:normAutofit/>
          </a:bodyPr>
          <a:lstStyle/>
          <a:p>
            <a:pPr marL="0" indent="0">
              <a:buNone/>
            </a:pPr>
            <a:r>
              <a:rPr lang="en-US" dirty="0"/>
              <a:t>Similarly, Hudson and colleagues8 found that men and women with EDs had high rates of co-occurring SUDs (Exhibit 6). Piran and Robinson looked at the relationship between EDs and SUDs and found that:</a:t>
            </a:r>
          </a:p>
          <a:p>
            <a:pPr marL="0" indent="0">
              <a:buNone/>
            </a:pPr>
            <a:r>
              <a:rPr lang="en-US" dirty="0"/>
              <a:t>● As EDs became more severe, the number of different substances used increased.</a:t>
            </a:r>
          </a:p>
          <a:p>
            <a:pPr marL="0" indent="0">
              <a:buNone/>
            </a:pPr>
            <a:r>
              <a:rPr lang="en-US" dirty="0"/>
              <a:t>● Severe BED was consistently associated with alcohol use. </a:t>
            </a:r>
          </a:p>
          <a:p>
            <a:pPr marL="0" indent="0">
              <a:buNone/>
            </a:pPr>
            <a:r>
              <a:rPr lang="en-US" dirty="0"/>
              <a:t>● Attempts to lose weight by purging (with or without binge eating) were associated with stimulant/ amphetamine and sleeping pill (e.g., triazolam, flurazepam) abuse. </a:t>
            </a:r>
          </a:p>
        </p:txBody>
      </p:sp>
      <p:sp>
        <p:nvSpPr>
          <p:cNvPr id="7" name="TextBox 6"/>
          <p:cNvSpPr txBox="1"/>
          <p:nvPr/>
        </p:nvSpPr>
        <p:spPr>
          <a:xfrm>
            <a:off x="4722812" y="5410200"/>
            <a:ext cx="5638800" cy="1089529"/>
          </a:xfrm>
          <a:prstGeom prst="rect">
            <a:avLst/>
          </a:prstGeom>
          <a:noFill/>
        </p:spPr>
        <p:txBody>
          <a:bodyPr wrap="square" rtlCol="0">
            <a:spAutoFit/>
          </a:bodyPr>
          <a:lstStyle/>
          <a:p>
            <a:pPr>
              <a:lnSpc>
                <a:spcPct val="90000"/>
              </a:lnSpc>
            </a:pPr>
            <a:r>
              <a:rPr lang="en-US" dirty="0"/>
              <a:t>Substance Abuse and Mental Health Services 	Administration. (2011). Clients With 	Substance Use And Eating Disorders. 	Advisory, Volume 10, Issue 1.</a:t>
            </a: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233" y="206403"/>
            <a:ext cx="10363200" cy="1066799"/>
          </a:xfrm>
        </p:spPr>
        <p:txBody>
          <a:bodyPr>
            <a:normAutofit/>
          </a:bodyPr>
          <a:lstStyle/>
          <a:p>
            <a:r>
              <a:rPr lang="en-US" sz="3200" dirty="0"/>
              <a:t>Exhibit 6. Lifetime Comorbidity Estimates of Eds and SUDs</a:t>
            </a:r>
          </a:p>
        </p:txBody>
      </p:sp>
      <p:graphicFrame>
        <p:nvGraphicFramePr>
          <p:cNvPr id="4" name="Table 3"/>
          <p:cNvGraphicFramePr>
            <a:graphicFrameLocks noGrp="1"/>
          </p:cNvGraphicFramePr>
          <p:nvPr>
            <p:extLst>
              <p:ext uri="{D42A27DB-BD31-4B8C-83A1-F6EECF244321}">
                <p14:modId xmlns:p14="http://schemas.microsoft.com/office/powerpoint/2010/main" val="369008606"/>
              </p:ext>
            </p:extLst>
          </p:nvPr>
        </p:nvGraphicFramePr>
        <p:xfrm>
          <a:off x="583233" y="1371600"/>
          <a:ext cx="10134600" cy="3817620"/>
        </p:xfrm>
        <a:graphic>
          <a:graphicData uri="http://schemas.openxmlformats.org/drawingml/2006/table">
            <a:tbl>
              <a:tblPr firstRow="1" bandRow="1">
                <a:tableStyleId>{3B4B98B0-60AC-42C2-AFA5-B58CD77FA1E5}</a:tableStyleId>
              </a:tblPr>
              <a:tblGrid>
                <a:gridCol w="2533650">
                  <a:extLst>
                    <a:ext uri="{9D8B030D-6E8A-4147-A177-3AD203B41FA5}">
                      <a16:colId xmlns:a16="http://schemas.microsoft.com/office/drawing/2014/main" xmlns="" val="4073921263"/>
                    </a:ext>
                  </a:extLst>
                </a:gridCol>
                <a:gridCol w="2533650">
                  <a:extLst>
                    <a:ext uri="{9D8B030D-6E8A-4147-A177-3AD203B41FA5}">
                      <a16:colId xmlns:a16="http://schemas.microsoft.com/office/drawing/2014/main" xmlns="" val="3862056844"/>
                    </a:ext>
                  </a:extLst>
                </a:gridCol>
                <a:gridCol w="1943100">
                  <a:extLst>
                    <a:ext uri="{9D8B030D-6E8A-4147-A177-3AD203B41FA5}">
                      <a16:colId xmlns:a16="http://schemas.microsoft.com/office/drawing/2014/main" xmlns="" val="3747441257"/>
                    </a:ext>
                  </a:extLst>
                </a:gridCol>
                <a:gridCol w="3124200">
                  <a:extLst>
                    <a:ext uri="{9D8B030D-6E8A-4147-A177-3AD203B41FA5}">
                      <a16:colId xmlns:a16="http://schemas.microsoft.com/office/drawing/2014/main" xmlns="" val="885017035"/>
                    </a:ext>
                  </a:extLst>
                </a:gridCol>
              </a:tblGrid>
              <a:tr h="876300">
                <a:tc>
                  <a:txBody>
                    <a:bodyPr/>
                    <a:lstStyle/>
                    <a:p>
                      <a:r>
                        <a:rPr lang="en-US" dirty="0"/>
                        <a:t>Disorder</a:t>
                      </a:r>
                    </a:p>
                  </a:txBody>
                  <a:tcPr/>
                </a:tc>
                <a:tc>
                  <a:txBody>
                    <a:bodyPr/>
                    <a:lstStyle/>
                    <a:p>
                      <a:r>
                        <a:rPr lang="en-US" dirty="0"/>
                        <a:t>Alcohol Abuse or Dependence (%)</a:t>
                      </a:r>
                    </a:p>
                  </a:txBody>
                  <a:tcPr/>
                </a:tc>
                <a:tc>
                  <a:txBody>
                    <a:bodyPr/>
                    <a:lstStyle/>
                    <a:p>
                      <a:r>
                        <a:rPr lang="en-US" dirty="0"/>
                        <a:t>Illicit Drug Abuse or Dependence (%)</a:t>
                      </a:r>
                    </a:p>
                  </a:txBody>
                  <a:tcPr/>
                </a:tc>
                <a:tc>
                  <a:txBody>
                    <a:bodyPr/>
                    <a:lstStyle/>
                    <a:p>
                      <a:r>
                        <a:rPr lang="en-US" dirty="0"/>
                        <a:t>Any Substance</a:t>
                      </a:r>
                      <a:r>
                        <a:rPr lang="en-US" baseline="0" dirty="0"/>
                        <a:t> Use Disorder (%)</a:t>
                      </a:r>
                      <a:endParaRPr lang="en-US" dirty="0"/>
                    </a:p>
                  </a:txBody>
                  <a:tcPr/>
                </a:tc>
                <a:extLst>
                  <a:ext uri="{0D108BD9-81ED-4DB2-BD59-A6C34878D82A}">
                    <a16:rowId xmlns:a16="http://schemas.microsoft.com/office/drawing/2014/main" xmlns="" val="2122811817"/>
                  </a:ext>
                </a:extLst>
              </a:tr>
              <a:tr h="876300">
                <a:tc>
                  <a:txBody>
                    <a:bodyPr/>
                    <a:lstStyle/>
                    <a:p>
                      <a:r>
                        <a:rPr lang="en-US" dirty="0"/>
                        <a:t>Anorexia Nervosa</a:t>
                      </a:r>
                    </a:p>
                  </a:txBody>
                  <a:tcPr/>
                </a:tc>
                <a:tc>
                  <a:txBody>
                    <a:bodyPr/>
                    <a:lstStyle/>
                    <a:p>
                      <a:r>
                        <a:rPr lang="en-US" dirty="0"/>
                        <a:t>24.5</a:t>
                      </a:r>
                    </a:p>
                  </a:txBody>
                  <a:tcPr/>
                </a:tc>
                <a:tc>
                  <a:txBody>
                    <a:bodyPr/>
                    <a:lstStyle/>
                    <a:p>
                      <a:r>
                        <a:rPr lang="en-US" dirty="0"/>
                        <a:t>17.7</a:t>
                      </a:r>
                    </a:p>
                  </a:txBody>
                  <a:tcPr/>
                </a:tc>
                <a:tc>
                  <a:txBody>
                    <a:bodyPr/>
                    <a:lstStyle/>
                    <a:p>
                      <a:r>
                        <a:rPr lang="en-US" dirty="0"/>
                        <a:t>27.0</a:t>
                      </a:r>
                    </a:p>
                  </a:txBody>
                  <a:tcPr/>
                </a:tc>
                <a:extLst>
                  <a:ext uri="{0D108BD9-81ED-4DB2-BD59-A6C34878D82A}">
                    <a16:rowId xmlns:a16="http://schemas.microsoft.com/office/drawing/2014/main" xmlns="" val="2000781095"/>
                  </a:ext>
                </a:extLst>
              </a:tr>
              <a:tr h="876300">
                <a:tc>
                  <a:txBody>
                    <a:bodyPr/>
                    <a:lstStyle/>
                    <a:p>
                      <a:r>
                        <a:rPr lang="en-US" dirty="0"/>
                        <a:t>Bulimia Nervosa</a:t>
                      </a:r>
                    </a:p>
                  </a:txBody>
                  <a:tcPr/>
                </a:tc>
                <a:tc>
                  <a:txBody>
                    <a:bodyPr/>
                    <a:lstStyle/>
                    <a:p>
                      <a:r>
                        <a:rPr lang="en-US" dirty="0"/>
                        <a:t>33.7</a:t>
                      </a:r>
                    </a:p>
                  </a:txBody>
                  <a:tcPr/>
                </a:tc>
                <a:tc>
                  <a:txBody>
                    <a:bodyPr/>
                    <a:lstStyle/>
                    <a:p>
                      <a:r>
                        <a:rPr lang="en-US" dirty="0"/>
                        <a:t>26.0</a:t>
                      </a:r>
                    </a:p>
                  </a:txBody>
                  <a:tcPr/>
                </a:tc>
                <a:tc>
                  <a:txBody>
                    <a:bodyPr/>
                    <a:lstStyle/>
                    <a:p>
                      <a:r>
                        <a:rPr lang="en-US" dirty="0"/>
                        <a:t>36.8</a:t>
                      </a:r>
                    </a:p>
                  </a:txBody>
                  <a:tcPr/>
                </a:tc>
                <a:extLst>
                  <a:ext uri="{0D108BD9-81ED-4DB2-BD59-A6C34878D82A}">
                    <a16:rowId xmlns:a16="http://schemas.microsoft.com/office/drawing/2014/main" xmlns="" val="329582188"/>
                  </a:ext>
                </a:extLst>
              </a:tr>
              <a:tr h="876300">
                <a:tc>
                  <a:txBody>
                    <a:bodyPr/>
                    <a:lstStyle/>
                    <a:p>
                      <a:r>
                        <a:rPr lang="en-US" dirty="0"/>
                        <a:t>Bing Eating Disorder</a:t>
                      </a:r>
                    </a:p>
                  </a:txBody>
                  <a:tcPr/>
                </a:tc>
                <a:tc>
                  <a:txBody>
                    <a:bodyPr/>
                    <a:lstStyle/>
                    <a:p>
                      <a:r>
                        <a:rPr lang="en-US" dirty="0"/>
                        <a:t>21.4</a:t>
                      </a:r>
                    </a:p>
                  </a:txBody>
                  <a:tcPr/>
                </a:tc>
                <a:tc>
                  <a:txBody>
                    <a:bodyPr/>
                    <a:lstStyle/>
                    <a:p>
                      <a:r>
                        <a:rPr lang="en-US" dirty="0"/>
                        <a:t>19.4</a:t>
                      </a:r>
                    </a:p>
                  </a:txBody>
                  <a:tcPr/>
                </a:tc>
                <a:tc>
                  <a:txBody>
                    <a:bodyPr/>
                    <a:lstStyle/>
                    <a:p>
                      <a:r>
                        <a:rPr lang="en-US" dirty="0"/>
                        <a:t>23.3</a:t>
                      </a:r>
                    </a:p>
                  </a:txBody>
                  <a:tcPr/>
                </a:tc>
                <a:extLst>
                  <a:ext uri="{0D108BD9-81ED-4DB2-BD59-A6C34878D82A}">
                    <a16:rowId xmlns:a16="http://schemas.microsoft.com/office/drawing/2014/main" xmlns="" val="4281214246"/>
                  </a:ext>
                </a:extLst>
              </a:tr>
            </a:tbl>
          </a:graphicData>
        </a:graphic>
      </p:graphicFrame>
      <p:sp>
        <p:nvSpPr>
          <p:cNvPr id="5" name="TextBox 4"/>
          <p:cNvSpPr txBox="1"/>
          <p:nvPr/>
        </p:nvSpPr>
        <p:spPr>
          <a:xfrm>
            <a:off x="6627812" y="5562600"/>
            <a:ext cx="5638800" cy="1089529"/>
          </a:xfrm>
          <a:prstGeom prst="rect">
            <a:avLst/>
          </a:prstGeom>
          <a:noFill/>
        </p:spPr>
        <p:txBody>
          <a:bodyPr wrap="square" rtlCol="0">
            <a:spAutoFit/>
          </a:bodyPr>
          <a:lstStyle/>
          <a:p>
            <a:pPr>
              <a:lnSpc>
                <a:spcPct val="90000"/>
              </a:lnSpc>
            </a:pPr>
            <a:r>
              <a:rPr lang="en-US" dirty="0"/>
              <a:t>Substance Abuse and Mental Health Services 	Administration. (2011). Clients With 	Substance Use And Eating Disorders. 	Advisory, Volume 10, Issue 1.</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Similarities </a:t>
            </a:r>
          </a:p>
        </p:txBody>
      </p:sp>
      <p:sp>
        <p:nvSpPr>
          <p:cNvPr id="4" name="Content Placeholder 3"/>
          <p:cNvSpPr>
            <a:spLocks noGrp="1"/>
          </p:cNvSpPr>
          <p:nvPr>
            <p:ph sz="half" idx="2"/>
          </p:nvPr>
        </p:nvSpPr>
        <p:spPr>
          <a:xfrm>
            <a:off x="1293813" y="1752601"/>
            <a:ext cx="9601200" cy="4419600"/>
          </a:xfrm>
        </p:spPr>
        <p:txBody>
          <a:bodyPr/>
          <a:lstStyle/>
          <a:p>
            <a:pPr>
              <a:buFont typeface="Wingdings" panose="05000000000000000000" pitchFamily="2" charset="2"/>
              <a:buChar char="Ø"/>
            </a:pPr>
            <a:r>
              <a:rPr lang="en-US" dirty="0"/>
              <a:t>Common Brain Chemistry- Dopamine</a:t>
            </a:r>
          </a:p>
          <a:p>
            <a:pPr>
              <a:buFont typeface="Wingdings" panose="05000000000000000000" pitchFamily="2" charset="2"/>
              <a:buChar char="Ø"/>
            </a:pPr>
            <a:r>
              <a:rPr lang="en-US" dirty="0"/>
              <a:t>Familial History</a:t>
            </a:r>
          </a:p>
          <a:p>
            <a:pPr>
              <a:buFont typeface="Wingdings" panose="05000000000000000000" pitchFamily="2" charset="2"/>
              <a:buChar char="Ø"/>
            </a:pPr>
            <a:r>
              <a:rPr lang="en-US" dirty="0"/>
              <a:t>Emerge in times of stress and transitions</a:t>
            </a:r>
          </a:p>
          <a:p>
            <a:pPr>
              <a:buFont typeface="Wingdings" panose="05000000000000000000" pitchFamily="2" charset="2"/>
              <a:buChar char="Ø"/>
            </a:pPr>
            <a:r>
              <a:rPr lang="en-US" dirty="0"/>
              <a:t>Low Self esteem</a:t>
            </a:r>
          </a:p>
          <a:p>
            <a:pPr>
              <a:buFont typeface="Wingdings" panose="05000000000000000000" pitchFamily="2" charset="2"/>
              <a:buChar char="Ø"/>
            </a:pPr>
            <a:r>
              <a:rPr lang="en-US" dirty="0"/>
              <a:t>High levels of depression, anxiety, shame/guilt</a:t>
            </a:r>
          </a:p>
          <a:p>
            <a:pPr>
              <a:buFont typeface="Wingdings" panose="05000000000000000000" pitchFamily="2" charset="2"/>
              <a:buChar char="Ø"/>
            </a:pPr>
            <a:r>
              <a:rPr lang="en-US" dirty="0"/>
              <a:t>Societal pressures</a:t>
            </a:r>
          </a:p>
          <a:p>
            <a:pPr>
              <a:buFont typeface="Wingdings" panose="05000000000000000000" pitchFamily="2" charset="2"/>
              <a:buChar char="Ø"/>
            </a:pPr>
            <a:r>
              <a:rPr lang="en-US" dirty="0"/>
              <a:t>History of trauma</a:t>
            </a:r>
          </a:p>
          <a:p>
            <a:pPr>
              <a:buFont typeface="Wingdings" panose="05000000000000000000" pitchFamily="2" charset="2"/>
              <a:buChar char="Ø"/>
            </a:pPr>
            <a:r>
              <a:rPr lang="en-US" dirty="0"/>
              <a:t>Medical complications</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812" y="457200"/>
            <a:ext cx="9601200" cy="1143000"/>
          </a:xfrm>
        </p:spPr>
        <p:txBody>
          <a:bodyPr/>
          <a:lstStyle/>
          <a:p>
            <a:r>
              <a:rPr lang="en-US" dirty="0"/>
              <a:t>Differences</a:t>
            </a:r>
          </a:p>
        </p:txBody>
      </p:sp>
      <p:sp>
        <p:nvSpPr>
          <p:cNvPr id="3" name="TextBox 2"/>
          <p:cNvSpPr txBox="1"/>
          <p:nvPr/>
        </p:nvSpPr>
        <p:spPr>
          <a:xfrm>
            <a:off x="4418012" y="1981200"/>
            <a:ext cx="8763000" cy="4213654"/>
          </a:xfrm>
          <a:prstGeom prst="rect">
            <a:avLst/>
          </a:prstGeom>
          <a:noFill/>
        </p:spPr>
        <p:txBody>
          <a:bodyPr wrap="square" rtlCol="0">
            <a:spAutoFit/>
          </a:bodyPr>
          <a:lstStyle/>
          <a:p>
            <a:pPr marL="285750" indent="-285750">
              <a:lnSpc>
                <a:spcPct val="250000"/>
              </a:lnSpc>
              <a:buFont typeface="Wingdings" panose="05000000000000000000" pitchFamily="2" charset="2"/>
              <a:buChar char="Ø"/>
            </a:pPr>
            <a:r>
              <a:rPr lang="en-US" sz="2800" dirty="0"/>
              <a:t>Gender differences</a:t>
            </a:r>
          </a:p>
          <a:p>
            <a:pPr marL="285750" indent="-285750">
              <a:lnSpc>
                <a:spcPct val="250000"/>
              </a:lnSpc>
              <a:buFont typeface="Wingdings" panose="05000000000000000000" pitchFamily="2" charset="2"/>
              <a:buChar char="Ø"/>
            </a:pPr>
            <a:r>
              <a:rPr lang="en-US" sz="2800" dirty="0"/>
              <a:t>Age differences</a:t>
            </a:r>
          </a:p>
          <a:p>
            <a:pPr marL="285750" indent="-285750">
              <a:lnSpc>
                <a:spcPct val="250000"/>
              </a:lnSpc>
              <a:buFont typeface="Wingdings" panose="05000000000000000000" pitchFamily="2" charset="2"/>
              <a:buChar char="Ø"/>
            </a:pPr>
            <a:r>
              <a:rPr lang="en-US" sz="2800" dirty="0"/>
              <a:t>Treatment approaches</a:t>
            </a:r>
          </a:p>
          <a:p>
            <a:pPr marL="285750" indent="-285750">
              <a:lnSpc>
                <a:spcPct val="250000"/>
              </a:lnSpc>
              <a:buFont typeface="Wingdings" panose="05000000000000000000" pitchFamily="2" charset="2"/>
              <a:buChar char="Ø"/>
            </a:pPr>
            <a:r>
              <a:rPr lang="en-US" sz="2800" dirty="0"/>
              <a:t>Definition of recovery</a:t>
            </a: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12" y="762000"/>
            <a:ext cx="11049000" cy="5947782"/>
          </a:xfrm>
          <a:prstGeom prst="rect">
            <a:avLst/>
          </a:prstGeom>
        </p:spPr>
        <p:txBody>
          <a:bodyPr wrap="square">
            <a:spAutoFit/>
          </a:bodyPr>
          <a:lstStyle/>
          <a:p>
            <a:pPr algn="ctr">
              <a:lnSpc>
                <a:spcPct val="150000"/>
              </a:lnSpc>
              <a:spcBef>
                <a:spcPts val="300"/>
              </a:spcBef>
              <a:spcAft>
                <a:spcPts val="300"/>
              </a:spcAft>
            </a:pPr>
            <a:r>
              <a:rPr lang="en-US" sz="4400" dirty="0"/>
              <a:t>Understand evidence to support incorporation of 12 step approach to eating disorder recovery and application of a 12 step recovery for those with eating disorders</a:t>
            </a:r>
          </a:p>
          <a:p>
            <a:r>
              <a:rPr lang="en-US" sz="2400" dirty="0"/>
              <a:t> </a:t>
            </a:r>
          </a:p>
          <a:p>
            <a:r>
              <a:rPr lang="en-US" sz="2400" dirty="0"/>
              <a:t>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1013</Words>
  <Application>Microsoft Macintosh PowerPoint</Application>
  <PresentationFormat>Custom</PresentationFormat>
  <Paragraphs>144</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Serenity 16x9</vt:lpstr>
      <vt:lpstr>Hungry for Community:    </vt:lpstr>
      <vt:lpstr>Objectives:</vt:lpstr>
      <vt:lpstr>PowerPoint Presentation</vt:lpstr>
      <vt:lpstr>Are these even two communities?</vt:lpstr>
      <vt:lpstr>PowerPoint Presentation</vt:lpstr>
      <vt:lpstr>Exhibit 6. Lifetime Comorbidity Estimates of Eds and SUDs</vt:lpstr>
      <vt:lpstr>Similarities </vt:lpstr>
      <vt:lpstr>Differences</vt:lpstr>
      <vt:lpstr>PowerPoint Presentation</vt:lpstr>
      <vt:lpstr>What does the research say about using a 12 step approach to ED treatment? </vt:lpstr>
      <vt:lpstr> </vt:lpstr>
      <vt:lpstr> </vt:lpstr>
      <vt:lpstr>The principles of 12 steps encourage connection to others sharing same experience </vt:lpstr>
      <vt:lpstr>And more needs addressed within the 12 steps… </vt:lpstr>
      <vt:lpstr>The power of the shared experience: There are few alcoholics who cannot identify with Bill even after so many years. </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2016-06-17T02:07:03Z</dcterms:created>
  <dcterms:modified xsi:type="dcterms:W3CDTF">2016-07-25T13:53:20Z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