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b846e43469_0_21:notes"/>
          <p:cNvSpPr/>
          <p:nvPr>
            <p:ph idx="2" type="sldImg"/>
          </p:nvPr>
        </p:nvSpPr>
        <p:spPr>
          <a:xfrm>
            <a:off x="1571649" y="514804"/>
            <a:ext cx="6000900" cy="2572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" name="Google Shape;32;gb846e43469_0_21:notes"/>
          <p:cNvSpPr txBox="1"/>
          <p:nvPr>
            <p:ph idx="1" type="body"/>
          </p:nvPr>
        </p:nvSpPr>
        <p:spPr>
          <a:xfrm>
            <a:off x="1218406" y="3257777"/>
            <a:ext cx="67077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51275" lIns="102550" spcFirstLastPara="1" rIns="102550" wrap="square" tIns="51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gb846e43469_0_21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51275" lIns="102550" spcFirstLastPara="1" rIns="102550" wrap="square" tIns="51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5" name="Google Shape;95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2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1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Google Shape;115;p1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p1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Google Shape;135;p1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8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Google Shape;196;p3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1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" name="Google Shape;203;p3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32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3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:notes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623888" y="1709740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ctrTitle"/>
          </p:nvPr>
        </p:nvSpPr>
        <p:spPr>
          <a:xfrm>
            <a:off x="1951200" y="1951975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5</a:t>
            </a:r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1837644" y="3415800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Part 1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Exception and </a:t>
            </a:r>
            <a:b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Exception Handling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Exception Hierarchy in Java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descr="Image result for Checked vs Unchecked Exceptions" id="92" name="Google Shape;9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416" y="1447800"/>
            <a:ext cx="8029575" cy="48954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cap="none"/>
              <a:t>The Flow of Exception Handling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369875" y="1253335"/>
            <a:ext cx="8418300" cy="426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When a “problem” occurs in a try block: 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/>
              <a:t>A</a:t>
            </a:r>
            <a:r>
              <a:rPr lang="en-US" sz="2500">
                <a:solidFill>
                  <a:schemeClr val="dk1"/>
                </a:solidFill>
              </a:rPr>
              <a:t>n exception is thrown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>
                <a:solidFill>
                  <a:schemeClr val="dk1"/>
                </a:solidFill>
              </a:rPr>
              <a:t>Program control </a:t>
            </a:r>
            <a:r>
              <a:rPr lang="en-US" sz="2500" u="sng">
                <a:solidFill>
                  <a:schemeClr val="dk1"/>
                </a:solidFill>
              </a:rPr>
              <a:t>immediately transfers</a:t>
            </a:r>
            <a:r>
              <a:rPr lang="en-US" sz="2500">
                <a:solidFill>
                  <a:schemeClr val="dk1"/>
                </a:solidFill>
              </a:rPr>
              <a:t> to the first catch block matching the type of the thrown exception.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/>
              <a:t>If we have a finally block it’s executed next</a:t>
            </a:r>
            <a:endParaRPr sz="2500"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>
                <a:solidFill>
                  <a:schemeClr val="dk1"/>
                </a:solidFill>
              </a:rPr>
              <a:t>After the exception is handled, program control resumes after the last catch/finally block.</a:t>
            </a:r>
            <a:endParaRPr/>
          </a:p>
          <a:p>
            <a:pPr indent="-2794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794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cap="none"/>
              <a:t>The Flow of Exception Handling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369875" y="1253335"/>
            <a:ext cx="8418300" cy="31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When a problem DOES NOT occur in a try block: 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/>
              <a:t>A</a:t>
            </a:r>
            <a:r>
              <a:rPr lang="en-US" sz="2500">
                <a:solidFill>
                  <a:schemeClr val="dk1"/>
                </a:solidFill>
              </a:rPr>
              <a:t>n exception is NOT thrown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>
                <a:solidFill>
                  <a:schemeClr val="dk1"/>
                </a:solidFill>
              </a:rPr>
              <a:t>The catch block(s) do NOT execute at all</a:t>
            </a:r>
            <a:endParaRPr/>
          </a:p>
          <a:p>
            <a:pPr indent="-457200" lvl="1" marL="800100" rtl="0" algn="l">
              <a:lnSpc>
                <a:spcPct val="95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AutoNum type="arabicPeriod"/>
            </a:pPr>
            <a:r>
              <a:rPr lang="en-US" sz="2500"/>
              <a:t>Execution continues through the “try” block, then continues after the catch/finally block</a:t>
            </a:r>
            <a:endParaRPr/>
          </a:p>
          <a:p>
            <a:pPr indent="-2794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794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Rules on the catch block</a:t>
            </a:r>
            <a:endParaRPr/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41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Must have one or more catches immediately after the try block</a:t>
            </a:r>
            <a:endParaRPr sz="2800"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You can have more than one catch block</a:t>
            </a:r>
            <a:endParaRPr sz="2800"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Only one catch block executes – </a:t>
            </a:r>
            <a:r>
              <a:rPr lang="en-US" u="sng"/>
              <a:t>the first matching one</a:t>
            </a:r>
            <a:endParaRPr sz="2800"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The order matters:</a:t>
            </a:r>
            <a:endParaRPr sz="2800"/>
          </a:p>
          <a:p>
            <a:pPr indent="-184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There’s an Exception hierarchy</a:t>
            </a:r>
            <a:endParaRPr sz="2600"/>
          </a:p>
          <a:p>
            <a:pPr indent="-184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Child class must appear before parent classes</a:t>
            </a:r>
            <a:endParaRPr sz="2600"/>
          </a:p>
          <a:p>
            <a:pPr indent="-184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Why?</a:t>
            </a:r>
            <a:endParaRPr sz="2600"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Usually have the generic Exception as the last class</a:t>
            </a:r>
            <a:endParaRPr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c</a:t>
            </a:r>
            <a:r>
              <a:rPr lang="en-US" sz="3600" cap="none"/>
              <a:t>atch Block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369875" y="1253335"/>
            <a:ext cx="8418300" cy="35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 sz="2800">
                <a:solidFill>
                  <a:srgbClr val="0432FF"/>
                </a:solidFill>
              </a:rPr>
              <a:t>catch</a:t>
            </a:r>
            <a:r>
              <a:rPr lang="en-US" sz="2800">
                <a:solidFill>
                  <a:schemeClr val="dk1"/>
                </a:solidFill>
              </a:rPr>
              <a:t>(IO.FileNotFoundException fnfe)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{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   // handle file not found (using fnfe object)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}</a:t>
            </a:r>
            <a:br>
              <a:rPr lang="en-US" sz="2800">
                <a:solidFill>
                  <a:schemeClr val="dk1"/>
                </a:solidFill>
              </a:rPr>
            </a:b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rgbClr val="0432FF"/>
                </a:solidFill>
              </a:rPr>
              <a:t>catch</a:t>
            </a:r>
            <a:r>
              <a:rPr lang="en-US" sz="2800">
                <a:solidFill>
                  <a:schemeClr val="dk1"/>
                </a:solidFill>
              </a:rPr>
              <a:t>(Exception e)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{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   // handle other type of exception (using e object)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cap="none">
                <a:latin typeface="Calibri"/>
                <a:ea typeface="Calibri"/>
                <a:cs typeface="Calibri"/>
                <a:sym typeface="Calibri"/>
              </a:rPr>
              <a:t>finally Block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1"/>
          <p:cNvSpPr txBox="1"/>
          <p:nvPr>
            <p:ph idx="1" type="body"/>
          </p:nvPr>
        </p:nvSpPr>
        <p:spPr>
          <a:xfrm>
            <a:off x="369875" y="1253335"/>
            <a:ext cx="8418300" cy="49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457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This is the “cleanup” block</a:t>
            </a:r>
            <a:endParaRPr/>
          </a:p>
          <a:p>
            <a:pPr indent="-4572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Example: Operating systems typically prevent more than one program from manipulating a file.</a:t>
            </a:r>
            <a:endParaRPr/>
          </a:p>
          <a:p>
            <a:pPr indent="-4572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Therefore, the program should </a:t>
            </a:r>
            <a:r>
              <a:rPr lang="en-US" sz="2800" u="sng">
                <a:solidFill>
                  <a:schemeClr val="dk1"/>
                </a:solidFill>
              </a:rPr>
              <a:t>close the file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(i.e., release the resource) </a:t>
            </a:r>
            <a:r>
              <a:rPr lang="en-US" sz="2800" u="sng">
                <a:solidFill>
                  <a:schemeClr val="dk1"/>
                </a:solidFill>
              </a:rPr>
              <a:t>whether an exception was thrown or not</a:t>
            </a:r>
            <a:r>
              <a:rPr lang="en-US" sz="2800">
                <a:solidFill>
                  <a:schemeClr val="dk1"/>
                </a:solidFill>
              </a:rPr>
              <a:t> </a:t>
            </a:r>
            <a:endParaRPr/>
          </a:p>
          <a:p>
            <a:pPr indent="-4572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The finally block is </a:t>
            </a:r>
            <a:r>
              <a:rPr lang="en-US" sz="2800" u="sng">
                <a:solidFill>
                  <a:schemeClr val="dk1"/>
                </a:solidFill>
              </a:rPr>
              <a:t>guaranteed</a:t>
            </a:r>
            <a:r>
              <a:rPr lang="en-US" sz="2800">
                <a:solidFill>
                  <a:schemeClr val="dk1"/>
                </a:solidFill>
              </a:rPr>
              <a:t> to execute regardless of whether an exception occurs.</a:t>
            </a:r>
            <a:endParaRPr/>
          </a:p>
          <a:p>
            <a:pPr indent="-457200" lvl="0" marL="457200" rtl="0" algn="l">
              <a:lnSpc>
                <a:spcPct val="9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Note: the finally block can’t see variables declared in the </a:t>
            </a:r>
            <a:r>
              <a:rPr lang="en-US" sz="2800">
                <a:solidFill>
                  <a:srgbClr val="0432FF"/>
                </a:solidFill>
              </a:rPr>
              <a:t>try</a:t>
            </a:r>
            <a:r>
              <a:rPr lang="en-US" sz="2800"/>
              <a:t> or </a:t>
            </a:r>
            <a:r>
              <a:rPr lang="en-US" sz="2800">
                <a:solidFill>
                  <a:srgbClr val="0432FF"/>
                </a:solidFill>
              </a:rPr>
              <a:t>catch</a:t>
            </a:r>
            <a:r>
              <a:rPr lang="en-US" sz="2800"/>
              <a:t> blocks</a:t>
            </a:r>
            <a:endParaRPr sz="2800">
              <a:solidFill>
                <a:schemeClr val="dk1"/>
              </a:solidFill>
            </a:endParaRPr>
          </a:p>
          <a:p>
            <a:pPr indent="-41275" lvl="0" marL="21907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Full try/catch/finally Syntax</a:t>
            </a:r>
            <a:endParaRPr/>
          </a:p>
        </p:txBody>
      </p:sp>
      <p:sp>
        <p:nvSpPr>
          <p:cNvPr id="132" name="Google Shape;132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try {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</a:t>
            </a:r>
            <a:r>
              <a:rPr b="1" lang="en-US" sz="1400">
                <a:solidFill>
                  <a:srgbClr val="0000FF"/>
                </a:solidFill>
              </a:rPr>
              <a:t> </a:t>
            </a:r>
            <a:r>
              <a:rPr b="1" lang="en-US" sz="1400"/>
              <a:t>code that might generate an exception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catch( ChildExceptionClass e1 ) {         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</a:t>
            </a:r>
            <a:r>
              <a:rPr b="1" lang="en-US" sz="1400">
                <a:solidFill>
                  <a:srgbClr val="0000FF"/>
                </a:solidFill>
              </a:rPr>
              <a:t> </a:t>
            </a:r>
            <a:r>
              <a:rPr b="1" lang="en-US" sz="1400"/>
              <a:t>code to handle an Exception1Class exception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  … 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catch( ParentExceptionClass eN ) {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</a:t>
            </a:r>
            <a:r>
              <a:rPr b="1" lang="en-US" sz="1400">
                <a:solidFill>
                  <a:srgbClr val="0000FF"/>
                </a:solidFill>
              </a:rPr>
              <a:t> </a:t>
            </a:r>
            <a:r>
              <a:rPr b="1" lang="en-US" sz="1400"/>
              <a:t>code to handle an ExceptionNClass exception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catch ( Exception e ) {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 code to handle anything that made it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 // through the first two catch blocks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 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finally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{</a:t>
            </a:r>
            <a:endParaRPr b="1"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  //</a:t>
            </a:r>
            <a:r>
              <a:rPr b="1" lang="en-US" sz="1400">
                <a:solidFill>
                  <a:srgbClr val="0000FF"/>
                </a:solidFill>
              </a:rPr>
              <a:t> </a:t>
            </a:r>
            <a:r>
              <a:rPr b="1" lang="en-US" sz="1400"/>
              <a:t>code to execute whether or not an exception occurs</a:t>
            </a:r>
            <a:endParaRPr sz="1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r>
              <a:rPr b="1" lang="en-US" sz="1400"/>
              <a:t>}</a:t>
            </a:r>
            <a:endParaRPr b="1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Best practice</a:t>
            </a:r>
            <a:endParaRPr/>
          </a:p>
        </p:txBody>
      </p:sp>
      <p:sp>
        <p:nvSpPr>
          <p:cNvPr id="139" name="Google Shape;139;p23"/>
          <p:cNvSpPr txBox="1"/>
          <p:nvPr>
            <p:ph idx="1" type="body"/>
          </p:nvPr>
        </p:nvSpPr>
        <p:spPr>
          <a:xfrm>
            <a:off x="369875" y="1253335"/>
            <a:ext cx="8418300" cy="418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</a:rPr>
              <a:t>Do not place try blocks around </a:t>
            </a:r>
            <a:r>
              <a:rPr lang="en-US" sz="2400" u="sng">
                <a:solidFill>
                  <a:srgbClr val="000000"/>
                </a:solidFill>
              </a:rPr>
              <a:t>every</a:t>
            </a:r>
            <a:r>
              <a:rPr lang="en-US" sz="2400">
                <a:solidFill>
                  <a:srgbClr val="000000"/>
                </a:solidFill>
              </a:rPr>
              <a:t> statement that might throw an exception. 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</a:rPr>
              <a:t>It’s better to place </a:t>
            </a:r>
            <a:r>
              <a:rPr lang="en-US" sz="2400" u="sng">
                <a:solidFill>
                  <a:srgbClr val="000000"/>
                </a:solidFill>
              </a:rPr>
              <a:t>one try block around a significant portion </a:t>
            </a:r>
            <a:r>
              <a:rPr lang="en-US" sz="2400">
                <a:solidFill>
                  <a:srgbClr val="000000"/>
                </a:solidFill>
              </a:rPr>
              <a:t>of code and follow this try block with catch blocks that handle each possible exception. 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</a:rPr>
              <a:t>Separate try blocks </a:t>
            </a:r>
            <a:r>
              <a:rPr lang="en-US" sz="2400" u="sng">
                <a:solidFill>
                  <a:srgbClr val="000000"/>
                </a:solidFill>
              </a:rPr>
              <a:t>should</a:t>
            </a:r>
            <a:r>
              <a:rPr lang="en-US" sz="2400">
                <a:solidFill>
                  <a:srgbClr val="000000"/>
                </a:solidFill>
              </a:rPr>
              <a:t> be used when it is important to distinguish between multiple statements that can throw the same exception type.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Part 2: Throwing Exceptions</a:t>
            </a:r>
            <a:endParaRPr/>
          </a:p>
        </p:txBody>
      </p:sp>
      <p:sp>
        <p:nvSpPr>
          <p:cNvPr id="145" name="Google Shape;145;p2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Inside a method, you can throw </a:t>
            </a:r>
            <a:r>
              <a:rPr i="1" lang="en-US"/>
              <a:t>any kind </a:t>
            </a:r>
            <a:r>
              <a:rPr lang="en-US"/>
              <a:t>of exception you want, at </a:t>
            </a:r>
            <a:r>
              <a:rPr i="1" lang="en-US"/>
              <a:t>any time</a:t>
            </a:r>
            <a:r>
              <a:rPr lang="en-US"/>
              <a:t> you want: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1800"/>
              <a:buNone/>
            </a:pP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throw 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Exception(); // OR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1800"/>
              <a:buNone/>
            </a:pP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throw 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FileIOException();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Throwing Exceptions in Java</a:t>
            </a:r>
            <a:endParaRPr/>
          </a:p>
        </p:txBody>
      </p:sp>
      <p:sp>
        <p:nvSpPr>
          <p:cNvPr id="151" name="Google Shape;151;p2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In Java, must also use the </a:t>
            </a:r>
            <a:r>
              <a:rPr lang="en-US">
                <a:solidFill>
                  <a:srgbClr val="0432FF"/>
                </a:solidFill>
              </a:rPr>
              <a:t>throws</a:t>
            </a:r>
            <a:r>
              <a:rPr lang="en-US"/>
              <a:t> keyword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Method states what kind of exception(s) it is throwing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Multiple exception types are separated by a comma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You must know the difference between the keywords </a:t>
            </a:r>
            <a:r>
              <a:rPr lang="en-US">
                <a:solidFill>
                  <a:srgbClr val="0432FF"/>
                </a:solidFill>
              </a:rPr>
              <a:t>throw</a:t>
            </a:r>
            <a:r>
              <a:rPr lang="en-US"/>
              <a:t> and </a:t>
            </a:r>
            <a:r>
              <a:rPr lang="en-US">
                <a:solidFill>
                  <a:srgbClr val="0432FF"/>
                </a:solidFill>
              </a:rPr>
              <a:t>throws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Common interview question</a:t>
            </a:r>
            <a:endParaRPr/>
          </a:p>
          <a:p>
            <a:pPr indent="-57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Best shown through example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Overview</a:t>
            </a:r>
            <a:endParaRPr/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What are exceptions and why are they needed?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New keywords and their structure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400"/>
              <a:buChar char="•"/>
            </a:pPr>
            <a:r>
              <a:rPr lang="en-US" sz="2400">
                <a:solidFill>
                  <a:srgbClr val="0432FF"/>
                </a:solidFill>
              </a:rPr>
              <a:t>try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400"/>
              <a:buChar char="•"/>
            </a:pPr>
            <a:r>
              <a:rPr lang="en-US" sz="2400">
                <a:solidFill>
                  <a:srgbClr val="0432FF"/>
                </a:solidFill>
              </a:rPr>
              <a:t>catch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400"/>
              <a:buChar char="•"/>
            </a:pPr>
            <a:r>
              <a:rPr lang="en-US" sz="2400">
                <a:solidFill>
                  <a:srgbClr val="0432FF"/>
                </a:solidFill>
              </a:rPr>
              <a:t>finally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 to throw exceptions from methods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 to create your own exceptions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Checked vs. Unchecked exceptions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Example of Throw/Throws in Java</a:t>
            </a:r>
            <a:endParaRPr/>
          </a:p>
        </p:txBody>
      </p:sp>
      <p:sp>
        <p:nvSpPr>
          <p:cNvPr id="157" name="Google Shape;157;p2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doStuff()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"CSE 1322"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try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doStuff();  </a:t>
            </a:r>
            <a:r>
              <a:rPr lang="en-US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This throws an exception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System.out.println(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"This line never prints"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catch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(Exception e)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System.out.println(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"Exception thrown: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+e);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finally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System.out.println(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"This prints no matter what"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>
              <a:solidFill>
                <a:srgbClr val="90011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Example in Java – Compile time error</a:t>
            </a:r>
            <a:endParaRPr/>
          </a:p>
        </p:txBody>
      </p:sp>
      <p:sp>
        <p:nvSpPr>
          <p:cNvPr id="163" name="Google Shape;163;p2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None/>
            </a:pP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doStuff()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throws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throw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Exception(</a:t>
            </a:r>
            <a:r>
              <a:rPr lang="en-US" sz="2000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"CSE 1322"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The compiler knows this method throws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000"/>
              <a:buNone/>
            </a:pP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   // an exception, so it forces you to use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000"/>
              <a:buNone/>
            </a:pP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   // a try/catch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doStuff();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More Java Interview Advice</a:t>
            </a:r>
            <a:endParaRPr/>
          </a:p>
        </p:txBody>
      </p:sp>
      <p:sp>
        <p:nvSpPr>
          <p:cNvPr id="169" name="Google Shape;169;p2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</a:pPr>
            <a:r>
              <a:rPr lang="en-US" sz="3300"/>
              <a:t>Interviewers also ask the difference between final, finally, and finalize</a:t>
            </a:r>
            <a:endParaRPr sz="3100"/>
          </a:p>
          <a:p>
            <a:pPr indent="-2032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final – a keyword you can put in front of a method and attribute</a:t>
            </a:r>
            <a:endParaRPr sz="2900"/>
          </a:p>
          <a:p>
            <a:pPr indent="-2032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finally – part of the exception handling flow of control</a:t>
            </a:r>
            <a:endParaRPr sz="2900"/>
          </a:p>
          <a:p>
            <a:pPr indent="-2032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finalize( ) – a method that you inherit from the Object class, used for cleanup.  Also be called a “destructor”, the opposite of a “constructor”</a:t>
            </a:r>
            <a:endParaRPr sz="29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Part 3: Creating your own Exceptions</a:t>
            </a:r>
            <a:endParaRPr/>
          </a:p>
        </p:txBody>
      </p:sp>
      <p:sp>
        <p:nvSpPr>
          <p:cNvPr id="175" name="Google Shape;175;p2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Why?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Example: building the software for a car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May want to create a CarNotStartedException</a:t>
            </a:r>
            <a:endParaRPr sz="24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How: create a class that inherits from Exception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Include a default constructor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Include an overloaded constructor that takes in a string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100"/>
              <a:t>Designing Your Own Exception Types</a:t>
            </a:r>
            <a:endParaRPr sz="3100"/>
          </a:p>
        </p:txBody>
      </p:sp>
      <p:sp>
        <p:nvSpPr>
          <p:cNvPr id="181" name="Google Shape;181;p30"/>
          <p:cNvSpPr txBox="1"/>
          <p:nvPr>
            <p:ph idx="1" type="body"/>
          </p:nvPr>
        </p:nvSpPr>
        <p:spPr>
          <a:xfrm>
            <a:off x="369875" y="1694675"/>
            <a:ext cx="8418300" cy="45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None/>
            </a:pP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InsufficientFundsException </a:t>
            </a: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Exception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InsufficientFundsException() {}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InsufficientFundsException(String message)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{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super</a:t>
            </a: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(message);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3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Checked and Unchecked Exceptions</a:t>
            </a:r>
            <a:endParaRPr/>
          </a:p>
        </p:txBody>
      </p:sp>
      <p:sp>
        <p:nvSpPr>
          <p:cNvPr id="187" name="Google Shape;187;p3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n-US" sz="2200"/>
              <a:t>Java distinguishes between </a:t>
            </a:r>
            <a:r>
              <a:rPr lang="en-US" sz="2200" u="sng"/>
              <a:t>two types</a:t>
            </a:r>
            <a:r>
              <a:rPr lang="en-US" sz="2200"/>
              <a:t> of exceptions: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n-US" sz="2200" u="sng"/>
              <a:t>Unchecked exceptions</a:t>
            </a:r>
            <a:r>
              <a:rPr b="1" lang="en-US"/>
              <a:t>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/>
              <a:t>Inherit from of </a:t>
            </a:r>
            <a:r>
              <a:rPr i="1" lang="en-US" sz="1900"/>
              <a:t>Error</a:t>
            </a:r>
            <a:r>
              <a:rPr lang="en-US" sz="1900"/>
              <a:t> or </a:t>
            </a:r>
            <a:r>
              <a:rPr i="1" lang="en-US" sz="1900"/>
              <a:t>RuntimeException</a:t>
            </a:r>
            <a:endParaRPr i="1" sz="1900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/>
              <a:t>Not mandatory to use </a:t>
            </a:r>
            <a:r>
              <a:rPr i="1" lang="en-US" sz="1900"/>
              <a:t>try</a:t>
            </a:r>
            <a:r>
              <a:rPr lang="en-US" sz="1900"/>
              <a:t> and </a:t>
            </a:r>
            <a:r>
              <a:rPr i="1" lang="en-US" sz="1900"/>
              <a:t>catch</a:t>
            </a:r>
            <a:r>
              <a:rPr lang="en-US" sz="1900"/>
              <a:t> blocks to handle these exceptions.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/>
              <a:t>Not checked by the compiler at Compile Time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/>
              <a:t>Example: divide by zero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n-US" sz="2200" u="sng"/>
              <a:t>Checked exceptions</a:t>
            </a:r>
            <a:endParaRPr u="sng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Inherit from Exception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Must be put inside a </a:t>
            </a:r>
            <a:r>
              <a:rPr i="1" lang="en-US" sz="2000"/>
              <a:t>try</a:t>
            </a:r>
            <a:r>
              <a:rPr lang="en-US" sz="2000"/>
              <a:t> block or the method must acknowledge that the exception may occur by using a </a:t>
            </a:r>
            <a:r>
              <a:rPr i="1" lang="en-US" sz="2000"/>
              <a:t>throws </a:t>
            </a:r>
            <a:r>
              <a:rPr lang="en-US" sz="2000"/>
              <a:t>clause in the method header.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Checked by the compiler at compile time</a:t>
            </a:r>
            <a:endParaRPr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/>
          <p:nvPr>
            <p:ph type="title"/>
          </p:nvPr>
        </p:nvSpPr>
        <p:spPr>
          <a:xfrm>
            <a:off x="628650" y="365127"/>
            <a:ext cx="7886700" cy="777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Checked vs Unchecked Exceptions</a:t>
            </a:r>
            <a:endParaRPr/>
          </a:p>
        </p:txBody>
      </p:sp>
      <p:pic>
        <p:nvPicPr>
          <p:cNvPr descr="Image result for Checked vs Unchecked Exceptions" id="193" name="Google Shape;19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5775" y="1600200"/>
            <a:ext cx="8029575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/>
          <p:nvPr>
            <p:ph type="title"/>
          </p:nvPr>
        </p:nvSpPr>
        <p:spPr>
          <a:xfrm>
            <a:off x="304800" y="4572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 cap="none"/>
              <a:t>What kind of Exception?</a:t>
            </a:r>
            <a:endParaRPr b="1" sz="3600" cap="none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066800"/>
            <a:ext cx="8419575" cy="528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4"/>
          <p:cNvSpPr txBox="1"/>
          <p:nvPr>
            <p:ph type="title"/>
          </p:nvPr>
        </p:nvSpPr>
        <p:spPr>
          <a:xfrm>
            <a:off x="762000" y="4572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What kind of Exception?</a:t>
            </a:r>
            <a:endParaRPr sz="3600" cap="none">
              <a:solidFill>
                <a:srgbClr val="EE89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900" y="990600"/>
            <a:ext cx="8621375" cy="535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213" name="Google Shape;213;p3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Using exceptions helps with building robust, secure code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Uses keywords </a:t>
            </a:r>
            <a:r>
              <a:rPr lang="en-US" sz="2400">
                <a:solidFill>
                  <a:srgbClr val="0432FF"/>
                </a:solidFill>
              </a:rPr>
              <a:t>try</a:t>
            </a:r>
            <a:r>
              <a:rPr lang="en-US" sz="2400"/>
              <a:t>, </a:t>
            </a:r>
            <a:r>
              <a:rPr lang="en-US" sz="2400">
                <a:solidFill>
                  <a:srgbClr val="0432FF"/>
                </a:solidFill>
              </a:rPr>
              <a:t>catch</a:t>
            </a:r>
            <a:r>
              <a:rPr lang="en-US" sz="2400"/>
              <a:t> and </a:t>
            </a:r>
            <a:r>
              <a:rPr lang="en-US" sz="2400">
                <a:solidFill>
                  <a:srgbClr val="0432FF"/>
                </a:solidFill>
              </a:rPr>
              <a:t>finally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 can throw exceptions in methods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 can create your own exceptions by inheriting from an existing exception class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cap="none"/>
              <a:t>Exception Handling</a:t>
            </a:r>
            <a:endParaRPr sz="36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9"/>
          <p:cNvSpPr txBox="1"/>
          <p:nvPr>
            <p:ph idx="1" type="body"/>
          </p:nvPr>
        </p:nvSpPr>
        <p:spPr>
          <a:xfrm>
            <a:off x="369875" y="1253335"/>
            <a:ext cx="8418300" cy="50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An exception is an indication of a potential problem that occurs during a program’s execution.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We can resolve these issues </a:t>
            </a:r>
            <a:r>
              <a:rPr lang="en-US" sz="2800" u="sng">
                <a:solidFill>
                  <a:schemeClr val="dk1"/>
                </a:solidFill>
              </a:rPr>
              <a:t>without crashing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We can develop more </a:t>
            </a:r>
            <a:r>
              <a:rPr lang="en-US" sz="2800" u="sng">
                <a:solidFill>
                  <a:schemeClr val="dk1"/>
                </a:solidFill>
              </a:rPr>
              <a:t>fault-tolerant</a:t>
            </a:r>
            <a:r>
              <a:rPr lang="en-US" sz="2800">
                <a:solidFill>
                  <a:schemeClr val="dk1"/>
                </a:solidFill>
              </a:rPr>
              <a:t> programs.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Build </a:t>
            </a:r>
            <a:r>
              <a:rPr lang="en-US" sz="2800" u="sng"/>
              <a:t>more secure</a:t>
            </a:r>
            <a:r>
              <a:rPr lang="en-US" sz="2800"/>
              <a:t> systems</a:t>
            </a:r>
            <a:endParaRPr/>
          </a:p>
          <a:p>
            <a:pPr indent="-196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</a:pPr>
            <a:r>
              <a:rPr lang="en-US" sz="3100"/>
              <a:t>Prior to exceptions being created: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Every function returned a value (even print!)</a:t>
            </a:r>
            <a:endParaRPr/>
          </a:p>
          <a:p>
            <a:pPr indent="-17780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Had to check that value to see if it ran correctly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What can go wrong in this code?</a:t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num1, num2, result;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Scanner scan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Scanner (System.in);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"Enter num1: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num1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"Enter num2: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num2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result = num1/num2;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"Result: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+result);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What can go wrong in this code?</a:t>
            </a:r>
            <a:endParaRPr/>
          </a:p>
        </p:txBody>
      </p:sp>
      <p:sp>
        <p:nvSpPr>
          <p:cNvPr id="61" name="Google Shape;61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num1, num2, result;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Scanner scan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Scanner (System.in);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"Enter num1: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num1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"Enter num2: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num2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result = num1/num2; </a:t>
            </a: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// what if num2 is 0?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"Result: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+result);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Security Issues? If so, where?</a:t>
            </a:r>
            <a:endParaRPr/>
          </a:p>
        </p:txBody>
      </p:sp>
      <p:sp>
        <p:nvSpPr>
          <p:cNvPr id="67" name="Google Shape;67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nums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userInput;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Scanner scan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Scanner (System.in);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"Show which element?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userInput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(nums[userInput]);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Security Issues? If so, where?</a:t>
            </a:r>
            <a:endParaRPr/>
          </a:p>
        </p:txBody>
      </p:sp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b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nums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userInput;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Scanner scan =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Scanner (System.in);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 (</a:t>
            </a:r>
            <a:r>
              <a:rPr lang="en-US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"Show which element? "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userInput = 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(nums[</a:t>
            </a: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userInput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// What if userInput is 60?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What happened?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 we always have a problem? NO.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 we have the </a:t>
            </a:r>
            <a:r>
              <a:rPr lang="en-US" sz="2400" u="sng"/>
              <a:t>potential</a:t>
            </a:r>
            <a:r>
              <a:rPr lang="en-US" sz="2400"/>
              <a:t> for a problem? YES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Example 1: potential to divide by zero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Example 2: potential to access memory outside the bounds of the array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What could happen?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Example 1: a DivideByZeroException could be thrown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Example 2: an ArrayIndexOutOfBoundsException could be thrown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The main idea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16148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We are going to </a:t>
            </a:r>
            <a:r>
              <a:rPr lang="en-US">
                <a:solidFill>
                  <a:srgbClr val="0432FF"/>
                </a:solidFill>
              </a:rPr>
              <a:t>try</a:t>
            </a:r>
            <a:r>
              <a:rPr lang="en-US"/>
              <a:t> to do some code</a:t>
            </a:r>
            <a:endParaRPr/>
          </a:p>
          <a:p>
            <a:pPr indent="-16148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If something messes up, it creates an exception that we can </a:t>
            </a:r>
            <a:r>
              <a:rPr lang="en-US">
                <a:solidFill>
                  <a:srgbClr val="0432FF"/>
                </a:solidFill>
              </a:rPr>
              <a:t>catch</a:t>
            </a:r>
            <a:r>
              <a:rPr lang="en-US"/>
              <a:t>.  </a:t>
            </a:r>
            <a:endParaRPr/>
          </a:p>
          <a:p>
            <a:pPr indent="-16148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The finally block runs whether an exception was thrown or not</a:t>
            </a:r>
            <a:endParaRPr/>
          </a:p>
          <a:p>
            <a:pPr indent="-48133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try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</a:t>
            </a: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Some potentially problematic code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catch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(Exception e)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</a:t>
            </a: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Handle the problem, but DON'T CRASH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9A9A9A"/>
              </a:buClr>
              <a:buSzPct val="100000"/>
              <a:buNone/>
            </a:pP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	 // ’e’ is a variable that holds the exception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9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finally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 sz="19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</a:t>
            </a: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Optional.  This runs whether 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</a:t>
            </a:r>
            <a:r>
              <a:rPr lang="en-US" sz="1900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exception was thrown or not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}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