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e724e66ed4_0_23:notes"/>
          <p:cNvSpPr/>
          <p:nvPr>
            <p:ph idx="2" type="sldImg"/>
          </p:nvPr>
        </p:nvSpPr>
        <p:spPr>
          <a:xfrm>
            <a:off x="1178737" y="686405"/>
            <a:ext cx="45006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" name="Google Shape;35;ge724e66ed4_0_23:notes"/>
          <p:cNvSpPr txBox="1"/>
          <p:nvPr>
            <p:ph idx="1" type="body"/>
          </p:nvPr>
        </p:nvSpPr>
        <p:spPr>
          <a:xfrm>
            <a:off x="913805" y="4343703"/>
            <a:ext cx="5030700" cy="41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ge724e66ed4_0_23:notes"/>
          <p:cNvSpPr txBox="1"/>
          <p:nvPr>
            <p:ph idx="12" type="sldNum"/>
          </p:nvPr>
        </p:nvSpPr>
        <p:spPr>
          <a:xfrm>
            <a:off x="3885903" y="8687405"/>
            <a:ext cx="29721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3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4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4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4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4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2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4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4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4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3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4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5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5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9" name="Google Shape;1019;p5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5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5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5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1" name="Google Shape;1071;p5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5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5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5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5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7" name="Google Shape;1117;p5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5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0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Google Shape;1161;p5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2" name="Google Shape;1162;p5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5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2" name="Google Shape;1182;p5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5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8" name="Google Shape;1188;p5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6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4" name="Google Shape;1194;p6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6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0" name="Google Shape;1200;p6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6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6" name="Google Shape;1206;p6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7" name="Google Shape;1207;p6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6446525" y="5532125"/>
            <a:ext cx="2240400" cy="76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3.pn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ctrTitle"/>
          </p:nvPr>
        </p:nvSpPr>
        <p:spPr>
          <a:xfrm>
            <a:off x="1951200" y="1936325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4</a:t>
            </a:r>
            <a:endParaRPr/>
          </a:p>
        </p:txBody>
      </p:sp>
      <p:sp>
        <p:nvSpPr>
          <p:cNvPr id="39" name="Google Shape;39;p8"/>
          <p:cNvSpPr txBox="1"/>
          <p:nvPr>
            <p:ph idx="1" type="subTitle"/>
          </p:nvPr>
        </p:nvSpPr>
        <p:spPr>
          <a:xfrm>
            <a:off x="1837644" y="342900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2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Recursion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Recursion</a:t>
            </a:r>
            <a:endParaRPr/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When a method calls itself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Easy to identify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Going to create “clones” of the function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Usually, the clone has a </a:t>
            </a:r>
            <a:r>
              <a:rPr i="1" lang="en-US" sz="2400"/>
              <a:t>smaller</a:t>
            </a:r>
            <a:r>
              <a:rPr lang="en-US" sz="2400"/>
              <a:t> problem to work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Requirements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Must have the recursive call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Must have a terminating condition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Must make progress towards terminating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Recursion</a:t>
            </a:r>
            <a:endParaRPr/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recursive method works like this:</a:t>
            </a:r>
            <a:endParaRPr sz="2800"/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If it’s asked the simplest problem, it directly solves it.  This is called the base condition/base case.</a:t>
            </a:r>
            <a:endParaRPr sz="2800"/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If it’s asked a more </a:t>
            </a:r>
            <a:r>
              <a:rPr lang="en-US" sz="2800"/>
              <a:t>complex</a:t>
            </a:r>
            <a:r>
              <a:rPr lang="en-US" sz="2800"/>
              <a:t> question it breaks that question into a slightly more simple problem and makes a </a:t>
            </a:r>
            <a:r>
              <a:rPr lang="en-US" sz="2800"/>
              <a:t>recursive call to solve the simpler problem.</a:t>
            </a:r>
            <a:endParaRPr sz="2800"/>
          </a:p>
          <a:p>
            <a:pPr indent="-2349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Eventually you get to the simplest problem, and when you plug in the answer from each layer, you can solve the next layer.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Recursive Technique Design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First:  Determine the base case, i.e. the stopping point for the recursion.  It should normally be the simplest case.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Second:  What is the case that is just one step above it?  Can it be generalized enough to fit?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Recursive Factorial Calculations</a:t>
            </a:r>
            <a:endParaRPr/>
          </a:p>
        </p:txBody>
      </p:sp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A recursive declaration of the factorial method is arrived at by observing the following relationship:</a:t>
            </a:r>
            <a:endParaRPr i="1" sz="3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i="1" lang="en-US" sz="3300">
                <a:solidFill>
                  <a:schemeClr val="dk1"/>
                </a:solidFill>
              </a:rPr>
              <a:t>            n</a:t>
            </a:r>
            <a:r>
              <a:rPr lang="en-US" sz="3300">
                <a:solidFill>
                  <a:schemeClr val="dk1"/>
                </a:solidFill>
              </a:rPr>
              <a:t>! = </a:t>
            </a:r>
            <a:r>
              <a:rPr i="1" lang="en-US" sz="3300">
                <a:solidFill>
                  <a:schemeClr val="dk1"/>
                </a:solidFill>
              </a:rPr>
              <a:t>n </a:t>
            </a:r>
            <a:r>
              <a:rPr baseline="30000" i="1" lang="en-US" sz="3300">
                <a:solidFill>
                  <a:schemeClr val="dk1"/>
                </a:solidFill>
              </a:rPr>
              <a:t>. </a:t>
            </a:r>
            <a:r>
              <a:rPr lang="en-US" sz="3300">
                <a:solidFill>
                  <a:schemeClr val="dk1"/>
                </a:solidFill>
              </a:rPr>
              <a:t>(</a:t>
            </a:r>
            <a:r>
              <a:rPr i="1" lang="en-US" sz="3300">
                <a:solidFill>
                  <a:schemeClr val="dk1"/>
                </a:solidFill>
              </a:rPr>
              <a:t>n</a:t>
            </a:r>
            <a:r>
              <a:rPr lang="en-US" sz="3300">
                <a:solidFill>
                  <a:schemeClr val="dk1"/>
                </a:solidFill>
              </a:rPr>
              <a:t> – 1)!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What is the simplest case/ terminating state?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>
                <a:solidFill>
                  <a:schemeClr val="dk1"/>
                </a:solidFill>
              </a:rPr>
              <a:t>	 you could use either    0! =1   or   1!=1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so …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base case / stopping state</a:t>
            </a:r>
            <a:endParaRPr/>
          </a:p>
        </p:txBody>
      </p:sp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300"/>
              <a:buFont typeface="Arial"/>
              <a:buNone/>
            </a:pP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int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factorial(</a:t>
            </a: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 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(n==1) </a:t>
            </a: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1;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…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 recursive factorial method</a:t>
            </a:r>
            <a:endParaRPr/>
          </a:p>
        </p:txBody>
      </p:sp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int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factorial(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(n==1)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1;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n* factorial(n-1);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Let’s trace it!</a:t>
            </a:r>
            <a:endParaRPr sz="32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System.out.println(n);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System.out.println(n);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System.out.println(f);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/>
          <p:nvPr/>
        </p:nvSpPr>
        <p:spPr>
          <a:xfrm>
            <a:off x="6384575" y="5552875"/>
            <a:ext cx="2286000" cy="762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46" name="Google Shape;146;p2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24"/>
          <p:cNvSpPr txBox="1"/>
          <p:nvPr/>
        </p:nvSpPr>
        <p:spPr>
          <a:xfrm>
            <a:off x="6681026" y="2743200"/>
            <a:ext cx="14969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 stack</a:t>
            </a:r>
            <a:endParaRPr/>
          </a:p>
        </p:txBody>
      </p:sp>
      <p:cxnSp>
        <p:nvCxnSpPr>
          <p:cNvPr id="148" name="Google Shape;148;p2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9" name="Google Shape;149;p2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2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p2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6" name="Google Shape;156;p2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57" name="Google Shape;157;p2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158" name="Google Shape;158;p25"/>
          <p:cNvCxnSpPr/>
          <p:nvPr/>
        </p:nvCxnSpPr>
        <p:spPr>
          <a:xfrm>
            <a:off x="152400" y="5257800"/>
            <a:ext cx="3810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159" name="Google Shape;159;p2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0" name="Google Shape;160;p2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1" name="Google Shape;161;p25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Google Shape;166;p2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7" name="Google Shape;167;p2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8" name="Google Shape;168;p2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9" name="Google Shape;169;p2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0" name="Google Shape;170;p2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71" name="Google Shape;171;p2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172" name="Google Shape;172;p26"/>
          <p:cNvCxnSpPr/>
          <p:nvPr/>
        </p:nvCxnSpPr>
        <p:spPr>
          <a:xfrm>
            <a:off x="68643" y="140938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73" name="Google Shape;173;p2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174" name="Google Shape;174;p2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75" name="Google Shape;175;p26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76" name="Google Shape;176;p2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7" name="Google Shape;177;p2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8" name="Google Shape;178;p2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2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45" name="Google Shape;45;p9"/>
          <p:cNvSpPr txBox="1"/>
          <p:nvPr/>
        </p:nvSpPr>
        <p:spPr>
          <a:xfrm>
            <a:off x="2438400" y="2971800"/>
            <a:ext cx="43059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6! = 6*5*4*3*2*1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Google Shape;184;p2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2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2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7" name="Google Shape;187;p2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8" name="Google Shape;188;p2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89" name="Google Shape;189;p2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190" name="Google Shape;190;p27"/>
          <p:cNvCxnSpPr/>
          <p:nvPr/>
        </p:nvCxnSpPr>
        <p:spPr>
          <a:xfrm>
            <a:off x="68643" y="164554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91" name="Google Shape;191;p2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92" name="Google Shape;192;p2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193" name="Google Shape;193;p27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94" name="Google Shape;194;p2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5" name="Google Shape;195;p2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2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2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" name="Google Shape;202;p2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2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4" name="Google Shape;204;p2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5" name="Google Shape;205;p2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6" name="Google Shape;206;p2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08" name="Google Shape;208;p28"/>
          <p:cNvCxnSpPr/>
          <p:nvPr/>
        </p:nvCxnSpPr>
        <p:spPr>
          <a:xfrm>
            <a:off x="68643" y="164554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09" name="Google Shape;209;p2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11" name="Google Shape;211;p28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12" name="Google Shape;212;p28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13" name="Google Shape;213;p2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14" name="Google Shape;214;p28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15" name="Google Shape;215;p2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6" name="Google Shape;216;p2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7" name="Google Shape;217;p2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8" name="Google Shape;218;p2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3" name="Google Shape;223;p2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4" name="Google Shape;224;p2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5" name="Google Shape;225;p2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6" name="Google Shape;226;p2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7" name="Google Shape;227;p2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28" name="Google Shape;228;p2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29" name="Google Shape;229;p29"/>
          <p:cNvCxnSpPr/>
          <p:nvPr/>
        </p:nvCxnSpPr>
        <p:spPr>
          <a:xfrm>
            <a:off x="68643" y="1935228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30" name="Google Shape;230;p29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32" name="Google Shape;232;p29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33" name="Google Shape;233;p2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34" name="Google Shape;234;p2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35" name="Google Shape;235;p29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36" name="Google Shape;236;p2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8" name="Google Shape;238;p2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9" name="Google Shape;239;p2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4" name="Google Shape;244;p3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5" name="Google Shape;245;p3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6" name="Google Shape;246;p3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7" name="Google Shape;247;p3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8" name="Google Shape;248;p3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50" name="Google Shape;250;p30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51" name="Google Shape;251;p30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53" name="Google Shape;253;p30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54" name="Google Shape;254;p3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55" name="Google Shape;255;p3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56" name="Google Shape;256;p30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57" name="Google Shape;257;p3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8" name="Google Shape;258;p3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9" name="Google Shape;259;p3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0" name="Google Shape;260;p3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Google Shape;265;p3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6" name="Google Shape;266;p3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7" name="Google Shape;267;p3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8" name="Google Shape;268;p3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9" name="Google Shape;269;p3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70" name="Google Shape;270;p3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71" name="Google Shape;271;p31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72" name="Google Shape;272;p31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74" name="Google Shape;274;p31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75" name="Google Shape;275;p3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76" name="Google Shape;276;p31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277" name="Google Shape;277;p3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78" name="Google Shape;278;p31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79" name="Google Shape;279;p3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8" name="Google Shape;288;p3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9" name="Google Shape;289;p3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0" name="Google Shape;290;p3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1" name="Google Shape;291;p3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2" name="Google Shape;292;p3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93" name="Google Shape;293;p3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94" name="Google Shape;294;p32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95" name="Google Shape;295;p32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97" name="Google Shape;297;p32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98" name="Google Shape;298;p3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99" name="Google Shape;299;p32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00" name="Google Shape;300;p3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301" name="Google Shape;301;p32"/>
          <p:cNvSpPr txBox="1"/>
          <p:nvPr/>
        </p:nvSpPr>
        <p:spPr>
          <a:xfrm>
            <a:off x="3571324" y="3887792"/>
            <a:ext cx="20736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Pending Work!</a:t>
            </a:r>
            <a:endParaRPr/>
          </a:p>
        </p:txBody>
      </p:sp>
      <p:sp>
        <p:nvSpPr>
          <p:cNvPr id="302" name="Google Shape;302;p32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03" name="Google Shape;303;p3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4" name="Google Shape;304;p3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5" name="Google Shape;305;p3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6" name="Google Shape;306;p3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7" name="Google Shape;307;p3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2" name="Google Shape;312;p3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3" name="Google Shape;313;p3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4" name="Google Shape;314;p3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5" name="Google Shape;315;p3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6" name="Google Shape;316;p3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17" name="Google Shape;317;p33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18" name="Google Shape;318;p33"/>
          <p:cNvCxnSpPr/>
          <p:nvPr/>
        </p:nvCxnSpPr>
        <p:spPr>
          <a:xfrm>
            <a:off x="68643" y="141001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19" name="Google Shape;319;p33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21" name="Google Shape;321;p33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322" name="Google Shape;322;p3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23" name="Google Shape;323;p33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24" name="Google Shape;324;p33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325" name="Google Shape;325;p3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6" name="Google Shape;326;p33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327" name="Google Shape;327;p33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28" name="Google Shape;328;p3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9" name="Google Shape;329;p3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0" name="Google Shape;330;p3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1" name="Google Shape;331;p3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2" name="Google Shape;332;p3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7" name="Google Shape;337;p3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8" name="Google Shape;338;p3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9" name="Google Shape;339;p3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0" name="Google Shape;340;p3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1" name="Google Shape;341;p3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42" name="Google Shape;342;p34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43" name="Google Shape;343;p34"/>
          <p:cNvCxnSpPr/>
          <p:nvPr/>
        </p:nvCxnSpPr>
        <p:spPr>
          <a:xfrm>
            <a:off x="68643" y="1676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44" name="Google Shape;344;p34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3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46" name="Google Shape;346;p34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347" name="Google Shape;347;p3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48" name="Google Shape;348;p34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49" name="Google Shape;349;p34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350" name="Google Shape;350;p3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1" name="Google Shape;351;p34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352" name="Google Shape;352;p34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53" name="Google Shape;353;p3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4" name="Google Shape;354;p3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5" name="Google Shape;355;p3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6" name="Google Shape;356;p3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7" name="Google Shape;357;p3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2" name="Google Shape;362;p3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3" name="Google Shape;363;p3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4" name="Google Shape;364;p3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5" name="Google Shape;365;p3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6" name="Google Shape;366;p3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67" name="Google Shape;367;p3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68" name="Google Shape;368;p35"/>
          <p:cNvCxnSpPr/>
          <p:nvPr/>
        </p:nvCxnSpPr>
        <p:spPr>
          <a:xfrm>
            <a:off x="68643" y="194341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69" name="Google Shape;369;p35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35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71" name="Google Shape;371;p35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372" name="Google Shape;372;p35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73" name="Google Shape;373;p35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74" name="Google Shape;374;p35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375" name="Google Shape;375;p3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6" name="Google Shape;376;p35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377" name="Google Shape;377;p35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78" name="Google Shape;378;p3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9" name="Google Shape;379;p3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0" name="Google Shape;380;p3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1" name="Google Shape;381;p3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2" name="Google Shape;382;p3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7" name="Google Shape;387;p3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8" name="Google Shape;388;p3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9" name="Google Shape;389;p3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0" name="Google Shape;390;p3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1" name="Google Shape;391;p3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92" name="Google Shape;392;p3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93" name="Google Shape;393;p36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94" name="Google Shape;394;p36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36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96" name="Google Shape;396;p36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397" name="Google Shape;397;p3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98" name="Google Shape;398;p36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99" name="Google Shape;399;p3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00" name="Google Shape;400;p3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1" name="Google Shape;401;p36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02" name="Google Shape;402;p36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sp>
        <p:nvSpPr>
          <p:cNvPr id="403" name="Google Shape;403;p36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04" name="Google Shape;404;p3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5" name="Google Shape;405;p3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6" name="Google Shape;406;p3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7" name="Google Shape;407;p3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8" name="Google Shape;408;p3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51" name="Google Shape;51;p10"/>
          <p:cNvSpPr txBox="1"/>
          <p:nvPr/>
        </p:nvSpPr>
        <p:spPr>
          <a:xfrm>
            <a:off x="3603783" y="2971800"/>
            <a:ext cx="226055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???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3" name="Google Shape;413;p3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4" name="Google Shape;414;p3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5" name="Google Shape;415;p3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6" name="Google Shape;416;p3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17" name="Google Shape;417;p3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18" name="Google Shape;418;p3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419" name="Google Shape;419;p37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20" name="Google Shape;420;p37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37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22" name="Google Shape;422;p37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423" name="Google Shape;423;p3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424" name="Google Shape;424;p37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25" name="Google Shape;425;p3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26" name="Google Shape;426;p3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7" name="Google Shape;427;p37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28" name="Google Shape;428;p37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sp>
        <p:nvSpPr>
          <p:cNvPr id="429" name="Google Shape;429;p37"/>
          <p:cNvSpPr txBox="1"/>
          <p:nvPr/>
        </p:nvSpPr>
        <p:spPr>
          <a:xfrm>
            <a:off x="3571324" y="3887792"/>
            <a:ext cx="20736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Pending Work!</a:t>
            </a:r>
            <a:endParaRPr/>
          </a:p>
        </p:txBody>
      </p:sp>
      <p:sp>
        <p:nvSpPr>
          <p:cNvPr id="430" name="Google Shape;430;p37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31" name="Google Shape;431;p3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2" name="Google Shape;432;p3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3" name="Google Shape;433;p3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4" name="Google Shape;434;p3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5" name="Google Shape;435;p3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0" name="Google Shape;440;p3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1" name="Google Shape;441;p3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2" name="Google Shape;442;p3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3" name="Google Shape;443;p3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44" name="Google Shape;444;p3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45" name="Google Shape;445;p3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446" name="Google Shape;446;p38"/>
          <p:cNvCxnSpPr/>
          <p:nvPr/>
        </p:nvCxnSpPr>
        <p:spPr>
          <a:xfrm>
            <a:off x="68643" y="140938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47" name="Google Shape;447;p3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3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49" name="Google Shape;449;p38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450" name="Google Shape;450;p38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451" name="Google Shape;451;p38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52" name="Google Shape;452;p3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53" name="Google Shape;453;p3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4" name="Google Shape;454;p38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55" name="Google Shape;455;p38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456" name="Google Shape;456;p38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7" name="Google Shape;457;p38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458" name="Google Shape;458;p38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59" name="Google Shape;459;p3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0" name="Google Shape;460;p3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1" name="Google Shape;461;p3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2" name="Google Shape;462;p3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3" name="Google Shape;463;p3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4" name="Google Shape;464;p38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9" name="Google Shape;469;p3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0" name="Google Shape;470;p3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1" name="Google Shape;471;p3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2" name="Google Shape;472;p3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3" name="Google Shape;473;p3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74" name="Google Shape;474;p3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475" name="Google Shape;475;p39"/>
          <p:cNvCxnSpPr/>
          <p:nvPr/>
        </p:nvCxnSpPr>
        <p:spPr>
          <a:xfrm>
            <a:off x="68643" y="163861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76" name="Google Shape;476;p39"/>
          <p:cNvSpPr/>
          <p:nvPr/>
        </p:nvSpPr>
        <p:spPr>
          <a:xfrm>
            <a:off x="6174100" y="249577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3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78" name="Google Shape;478;p39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479" name="Google Shape;479;p3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480" name="Google Shape;480;p39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81" name="Google Shape;481;p3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82" name="Google Shape;482;p3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3" name="Google Shape;483;p39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84" name="Google Shape;484;p39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485" name="Google Shape;485;p3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6" name="Google Shape;486;p39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487" name="Google Shape;487;p39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88" name="Google Shape;488;p3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9" name="Google Shape;489;p3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0" name="Google Shape;490;p3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1" name="Google Shape;491;p3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2" name="Google Shape;492;p3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3" name="Google Shape;493;p3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8" name="Google Shape;498;p4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9" name="Google Shape;499;p4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0" name="Google Shape;500;p4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1" name="Google Shape;501;p4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2" name="Google Shape;502;p4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03" name="Google Shape;503;p4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04" name="Google Shape;504;p40"/>
          <p:cNvCxnSpPr/>
          <p:nvPr/>
        </p:nvCxnSpPr>
        <p:spPr>
          <a:xfrm>
            <a:off x="68643" y="1905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05" name="Google Shape;505;p40"/>
          <p:cNvSpPr/>
          <p:nvPr/>
        </p:nvSpPr>
        <p:spPr>
          <a:xfrm>
            <a:off x="6151839" y="244011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4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07" name="Google Shape;507;p40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08" name="Google Shape;508;p4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509" name="Google Shape;509;p40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510" name="Google Shape;510;p4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511" name="Google Shape;511;p4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12" name="Google Shape;512;p40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513" name="Google Shape;513;p40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514" name="Google Shape;514;p4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15" name="Google Shape;515;p40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516" name="Google Shape;516;p40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517" name="Google Shape;517;p4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18" name="Google Shape;518;p4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19" name="Google Shape;519;p4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0" name="Google Shape;520;p4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1" name="Google Shape;521;p4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2" name="Google Shape;522;p4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7" name="Google Shape;527;p4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8" name="Google Shape;528;p4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9" name="Google Shape;529;p4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0" name="Google Shape;530;p4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1" name="Google Shape;531;p4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32" name="Google Shape;532;p4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33" name="Google Shape;533;p41"/>
          <p:cNvCxnSpPr/>
          <p:nvPr/>
        </p:nvCxnSpPr>
        <p:spPr>
          <a:xfrm>
            <a:off x="68643" y="2971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34" name="Google Shape;534;p41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4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36" name="Google Shape;536;p41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37" name="Google Shape;537;p4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538" name="Google Shape;538;p41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539" name="Google Shape;539;p4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540" name="Google Shape;540;p4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1" name="Google Shape;541;p41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542" name="Google Shape;542;p41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543" name="Google Shape;543;p4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4" name="Google Shape;544;p41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545" name="Google Shape;545;p41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sp>
        <p:nvSpPr>
          <p:cNvPr id="546" name="Google Shape;546;p41"/>
          <p:cNvSpPr txBox="1"/>
          <p:nvPr/>
        </p:nvSpPr>
        <p:spPr>
          <a:xfrm>
            <a:off x="347940" y="11430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547" name="Google Shape;547;p4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8" name="Google Shape;548;p4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9" name="Google Shape;549;p4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0" name="Google Shape;550;p4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1" name="Google Shape;551;p4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2" name="Google Shape;552;p4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7" name="Google Shape;557;p4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8" name="Google Shape;558;p4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9" name="Google Shape;559;p4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0" name="Google Shape;560;p4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61" name="Google Shape;561;p4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62" name="Google Shape;562;p4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63" name="Google Shape;563;p42"/>
          <p:cNvCxnSpPr/>
          <p:nvPr/>
        </p:nvCxnSpPr>
        <p:spPr>
          <a:xfrm>
            <a:off x="68643" y="2971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64" name="Google Shape;564;p42"/>
          <p:cNvSpPr/>
          <p:nvPr/>
        </p:nvSpPr>
        <p:spPr>
          <a:xfrm>
            <a:off x="6153026" y="237162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4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66" name="Google Shape;566;p42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67" name="Google Shape;567;p4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568" name="Google Shape;568;p42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569" name="Google Shape;569;p4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570" name="Google Shape;570;p4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1" name="Google Shape;571;p42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572" name="Google Shape;572;p42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573" name="Google Shape;573;p4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4" name="Google Shape;574;p42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575" name="Google Shape;575;p42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sp>
        <p:nvSpPr>
          <p:cNvPr id="576" name="Google Shape;576;p42"/>
          <p:cNvSpPr txBox="1"/>
          <p:nvPr/>
        </p:nvSpPr>
        <p:spPr>
          <a:xfrm>
            <a:off x="3571324" y="3887792"/>
            <a:ext cx="20736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Pending Work!</a:t>
            </a:r>
            <a:endParaRPr/>
          </a:p>
        </p:txBody>
      </p:sp>
      <p:sp>
        <p:nvSpPr>
          <p:cNvPr id="577" name="Google Shape;577;p42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578" name="Google Shape;578;p4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79" name="Google Shape;579;p4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0" name="Google Shape;580;p4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1" name="Google Shape;581;p4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2" name="Google Shape;582;p4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3" name="Google Shape;583;p4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8" name="Google Shape;588;p4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9" name="Google Shape;589;p4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0" name="Google Shape;590;p4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1" name="Google Shape;591;p4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2" name="Google Shape;592;p4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93" name="Google Shape;593;p43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94" name="Google Shape;594;p43"/>
          <p:cNvCxnSpPr/>
          <p:nvPr/>
        </p:nvCxnSpPr>
        <p:spPr>
          <a:xfrm>
            <a:off x="68643" y="1394901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95" name="Google Shape;595;p43"/>
          <p:cNvSpPr/>
          <p:nvPr/>
        </p:nvSpPr>
        <p:spPr>
          <a:xfrm>
            <a:off x="6165869" y="3048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p4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97" name="Google Shape;597;p43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98" name="Google Shape;598;p4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599" name="Google Shape;599;p43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00" name="Google Shape;600;p43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601" name="Google Shape;601;p4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2" name="Google Shape;602;p43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603" name="Google Shape;603;p43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604" name="Google Shape;604;p4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5" name="Google Shape;605;p43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606" name="Google Shape;606;p43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607" name="Google Shape;607;p43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8" name="Google Shape;608;p43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609" name="Google Shape;609;p43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610" name="Google Shape;610;p4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1" name="Google Shape;611;p4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2" name="Google Shape;612;p4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3" name="Google Shape;613;p4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4" name="Google Shape;614;p4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5" name="Google Shape;615;p4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6" name="Google Shape;616;p43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1" name="Google Shape;621;p4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2" name="Google Shape;622;p4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3" name="Google Shape;623;p4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4" name="Google Shape;624;p4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5" name="Google Shape;625;p4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26" name="Google Shape;626;p44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27" name="Google Shape;627;p44"/>
          <p:cNvCxnSpPr/>
          <p:nvPr/>
        </p:nvCxnSpPr>
        <p:spPr>
          <a:xfrm>
            <a:off x="68643" y="1653729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628" name="Google Shape;628;p44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4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30" name="Google Shape;630;p44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631" name="Google Shape;631;p4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632" name="Google Shape;632;p44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33" name="Google Shape;633;p44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634" name="Google Shape;634;p4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5" name="Google Shape;635;p44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636" name="Google Shape;636;p44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637" name="Google Shape;637;p44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8" name="Google Shape;638;p44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639" name="Google Shape;639;p44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640" name="Google Shape;640;p44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1" name="Google Shape;641;p44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642" name="Google Shape;642;p44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643" name="Google Shape;643;p4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4" name="Google Shape;644;p4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5" name="Google Shape;645;p4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6" name="Google Shape;646;p4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7" name="Google Shape;647;p4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8" name="Google Shape;648;p44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9" name="Google Shape;649;p44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4" name="Google Shape;654;p4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5" name="Google Shape;655;p4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6" name="Google Shape;656;p4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7" name="Google Shape;657;p4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58" name="Google Shape;658;p4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59" name="Google Shape;659;p4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60" name="Google Shape;660;p45"/>
          <p:cNvCxnSpPr/>
          <p:nvPr/>
        </p:nvCxnSpPr>
        <p:spPr>
          <a:xfrm>
            <a:off x="68643" y="1905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661" name="Google Shape;661;p45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2" name="Google Shape;662;p45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63" name="Google Shape;663;p45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664" name="Google Shape;664;p45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665" name="Google Shape;665;p45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66" name="Google Shape;666;p45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667" name="Google Shape;667;p4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8" name="Google Shape;668;p45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669" name="Google Shape;669;p45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670" name="Google Shape;670;p45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1" name="Google Shape;671;p45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672" name="Google Shape;672;p45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673" name="Google Shape;673;p45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4" name="Google Shape;674;p45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675" name="Google Shape;675;p45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676" name="Google Shape;676;p4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7" name="Google Shape;677;p4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8" name="Google Shape;678;p4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9" name="Google Shape;679;p4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0" name="Google Shape;680;p4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1" name="Google Shape;681;p45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45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7" name="Google Shape;687;p4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8" name="Google Shape;688;p4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9" name="Google Shape;689;p4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0" name="Google Shape;690;p4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91" name="Google Shape;691;p4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92" name="Google Shape;692;p4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93" name="Google Shape;693;p46"/>
          <p:cNvCxnSpPr/>
          <p:nvPr/>
        </p:nvCxnSpPr>
        <p:spPr>
          <a:xfrm>
            <a:off x="68643" y="2209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694" name="Google Shape;694;p46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p46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96" name="Google Shape;696;p46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697" name="Google Shape;697;p4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698" name="Google Shape;698;p46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99" name="Google Shape;699;p4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00" name="Google Shape;700;p4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1" name="Google Shape;701;p46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02" name="Google Shape;702;p46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03" name="Google Shape;703;p46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4" name="Google Shape;704;p46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05" name="Google Shape;705;p46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706" name="Google Shape;706;p46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7" name="Google Shape;707;p46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708" name="Google Shape;708;p46"/>
          <p:cNvSpPr txBox="1"/>
          <p:nvPr/>
        </p:nvSpPr>
        <p:spPr>
          <a:xfrm>
            <a:off x="381000" y="482025"/>
            <a:ext cx="304083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“terminated”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p46"/>
          <p:cNvSpPr txBox="1"/>
          <p:nvPr/>
        </p:nvSpPr>
        <p:spPr>
          <a:xfrm>
            <a:off x="6126228" y="3810000"/>
            <a:ext cx="9466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1</a:t>
            </a:r>
            <a:endParaRPr/>
          </a:p>
        </p:txBody>
      </p:sp>
      <p:sp>
        <p:nvSpPr>
          <p:cNvPr id="710" name="Google Shape;710;p46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711" name="Google Shape;711;p4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4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4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4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5" name="Google Shape;715;p4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6" name="Google Shape;716;p46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7" name="Google Shape;717;p46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57" name="Google Shape;57;p11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2" name="Google Shape;722;p4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4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4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4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6" name="Google Shape;726;p4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27" name="Google Shape;727;p4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728" name="Google Shape;728;p47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9" name="Google Shape;729;p47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30" name="Google Shape;730;p47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31" name="Google Shape;731;p47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32" name="Google Shape;732;p4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33" name="Google Shape;733;p4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4" name="Google Shape;734;p47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35" name="Google Shape;735;p47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36" name="Google Shape;736;p47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7" name="Google Shape;737;p47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38" name="Google Shape;738;p47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739" name="Google Shape;739;p47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0" name="Google Shape;740;p47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741" name="Google Shape;741;p47"/>
          <p:cNvSpPr txBox="1"/>
          <p:nvPr/>
        </p:nvSpPr>
        <p:spPr>
          <a:xfrm>
            <a:off x="347955" y="457200"/>
            <a:ext cx="5196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2" name="Google Shape;742;p47"/>
          <p:cNvSpPr txBox="1"/>
          <p:nvPr/>
        </p:nvSpPr>
        <p:spPr>
          <a:xfrm>
            <a:off x="6126228" y="3810000"/>
            <a:ext cx="9466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1</a:t>
            </a:r>
            <a:endParaRPr/>
          </a:p>
        </p:txBody>
      </p:sp>
      <p:sp>
        <p:nvSpPr>
          <p:cNvPr id="743" name="Google Shape;743;p47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744" name="Google Shape;744;p4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4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4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4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4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9" name="Google Shape;749;p47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0" name="Google Shape;750;p47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5" name="Google Shape;755;p4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6" name="Google Shape;756;p4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7" name="Google Shape;757;p4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8" name="Google Shape;758;p4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9" name="Google Shape;759;p4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60" name="Google Shape;760;p4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761" name="Google Shape;761;p4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2" name="Google Shape;762;p4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63" name="Google Shape;763;p48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64" name="Google Shape;764;p48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65" name="Google Shape;765;p4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66" name="Google Shape;766;p4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67" name="Google Shape;767;p48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68" name="Google Shape;768;p48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69" name="Google Shape;769;p48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70" name="Google Shape;770;p48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71" name="Google Shape;771;p48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772" name="Google Shape;772;p48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73" name="Google Shape;773;p48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774" name="Google Shape;774;p48"/>
          <p:cNvSpPr txBox="1"/>
          <p:nvPr/>
        </p:nvSpPr>
        <p:spPr>
          <a:xfrm>
            <a:off x="6126228" y="3810000"/>
            <a:ext cx="9466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1</a:t>
            </a:r>
            <a:endParaRPr/>
          </a:p>
        </p:txBody>
      </p:sp>
      <p:sp>
        <p:nvSpPr>
          <p:cNvPr id="775" name="Google Shape;775;p48"/>
          <p:cNvSpPr/>
          <p:nvPr/>
        </p:nvSpPr>
        <p:spPr>
          <a:xfrm rot="441420">
            <a:off x="6126228" y="397664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6" name="Google Shape;776;p48"/>
          <p:cNvSpPr/>
          <p:nvPr/>
        </p:nvSpPr>
        <p:spPr>
          <a:xfrm rot="-433124">
            <a:off x="6096000" y="396041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p48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sp>
        <p:nvSpPr>
          <p:cNvPr id="778" name="Google Shape;778;p48"/>
          <p:cNvSpPr txBox="1"/>
          <p:nvPr/>
        </p:nvSpPr>
        <p:spPr>
          <a:xfrm>
            <a:off x="347954" y="457200"/>
            <a:ext cx="4953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3" name="Google Shape;783;p4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4" name="Google Shape;784;p4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4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4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87" name="Google Shape;787;p4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88" name="Google Shape;788;p4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789" name="Google Shape;789;p49"/>
          <p:cNvSpPr/>
          <p:nvPr/>
        </p:nvSpPr>
        <p:spPr>
          <a:xfrm>
            <a:off x="6172200" y="23685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4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91" name="Google Shape;791;p49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92" name="Google Shape;792;p49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93" name="Google Shape;793;p4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94" name="Google Shape;794;p4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5" name="Google Shape;795;p49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96" name="Google Shape;796;p49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97" name="Google Shape;797;p4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8" name="Google Shape;798;p49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99" name="Google Shape;799;p49"/>
          <p:cNvSpPr txBox="1"/>
          <p:nvPr/>
        </p:nvSpPr>
        <p:spPr>
          <a:xfrm>
            <a:off x="6126228" y="4267200"/>
            <a:ext cx="13951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</a:t>
            </a:r>
            <a:endParaRPr/>
          </a:p>
        </p:txBody>
      </p:sp>
      <p:cxnSp>
        <p:nvCxnSpPr>
          <p:cNvPr id="800" name="Google Shape;800;p49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01" name="Google Shape;801;p4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02" name="Google Shape;802;p49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03" name="Google Shape;803;p4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4" name="Google Shape;804;p4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5" name="Google Shape;805;p4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6" name="Google Shape;806;p4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7" name="Google Shape;807;p4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8" name="Google Shape;808;p4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09" name="Google Shape;809;p49"/>
          <p:cNvSpPr txBox="1"/>
          <p:nvPr/>
        </p:nvSpPr>
        <p:spPr>
          <a:xfrm>
            <a:off x="347954" y="457200"/>
            <a:ext cx="4791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3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4" name="Google Shape;814;p5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5" name="Google Shape;815;p5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6" name="Google Shape;816;p5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7" name="Google Shape;817;p5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8" name="Google Shape;818;p5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819" name="Google Shape;819;p5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820" name="Google Shape;820;p50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5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822" name="Google Shape;822;p50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823" name="Google Shape;823;p50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824" name="Google Shape;824;p5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25" name="Google Shape;825;p5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26" name="Google Shape;826;p50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27" name="Google Shape;827;p50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28" name="Google Shape;828;p5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29" name="Google Shape;829;p50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30" name="Google Shape;830;p50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831" name="Google Shape;831;p50"/>
          <p:cNvCxnSpPr/>
          <p:nvPr/>
        </p:nvCxnSpPr>
        <p:spPr>
          <a:xfrm>
            <a:off x="68643" y="3291714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32" name="Google Shape;832;p5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33" name="Google Shape;833;p50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34" name="Google Shape;834;p5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5" name="Google Shape;835;p5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6" name="Google Shape;836;p5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7" name="Google Shape;837;p5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8" name="Google Shape;838;p5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9" name="Google Shape;839;p5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0" name="Google Shape;840;p50"/>
          <p:cNvSpPr txBox="1"/>
          <p:nvPr/>
        </p:nvSpPr>
        <p:spPr>
          <a:xfrm>
            <a:off x="347954" y="457200"/>
            <a:ext cx="4807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5" name="Google Shape;845;p5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6" name="Google Shape;846;p5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7" name="Google Shape;847;p5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8" name="Google Shape;848;p5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9" name="Google Shape;849;p5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850" name="Google Shape;850;p5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851" name="Google Shape;851;p51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p5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853" name="Google Shape;853;p51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854" name="Google Shape;854;p51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855" name="Google Shape;855;p5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56" name="Google Shape;856;p5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57" name="Google Shape;857;p51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58" name="Google Shape;858;p51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59" name="Google Shape;859;p5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0" name="Google Shape;860;p51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61" name="Google Shape;861;p51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862" name="Google Shape;862;p51"/>
          <p:cNvCxnSpPr/>
          <p:nvPr/>
        </p:nvCxnSpPr>
        <p:spPr>
          <a:xfrm>
            <a:off x="68643" y="362737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63" name="Google Shape;863;p5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64" name="Google Shape;864;p51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65" name="Google Shape;865;p5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6" name="Google Shape;866;p5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7" name="Google Shape;867;p5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8" name="Google Shape;868;p5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69" name="Google Shape;869;p5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0" name="Google Shape;870;p5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71" name="Google Shape;871;p51"/>
          <p:cNvSpPr txBox="1"/>
          <p:nvPr/>
        </p:nvSpPr>
        <p:spPr>
          <a:xfrm>
            <a:off x="347953" y="457200"/>
            <a:ext cx="4694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5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6" name="Google Shape;876;p5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7" name="Google Shape;877;p5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8" name="Google Shape;878;p5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9" name="Google Shape;879;p5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0" name="Google Shape;880;p5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881" name="Google Shape;881;p5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882" name="Google Shape;882;p52"/>
          <p:cNvSpPr/>
          <p:nvPr/>
        </p:nvSpPr>
        <p:spPr>
          <a:xfrm>
            <a:off x="6172200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3" name="Google Shape;883;p5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884" name="Google Shape;884;p52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885" name="Google Shape;885;p52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886" name="Google Shape;886;p5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87" name="Google Shape;887;p5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8" name="Google Shape;888;p52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89" name="Google Shape;889;p52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90" name="Google Shape;890;p5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1" name="Google Shape;891;p52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92" name="Google Shape;892;p52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893" name="Google Shape;893;p52"/>
          <p:cNvCxnSpPr/>
          <p:nvPr/>
        </p:nvCxnSpPr>
        <p:spPr>
          <a:xfrm>
            <a:off x="68643" y="362737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94" name="Google Shape;894;p5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95" name="Google Shape;895;p52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96" name="Google Shape;896;p5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7" name="Google Shape;897;p5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8" name="Google Shape;898;p5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9" name="Google Shape;899;p5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0" name="Google Shape;900;p5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1" name="Google Shape;901;p5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2" name="Google Shape;902;p52"/>
          <p:cNvSpPr txBox="1"/>
          <p:nvPr/>
        </p:nvSpPr>
        <p:spPr>
          <a:xfrm>
            <a:off x="347953" y="457200"/>
            <a:ext cx="467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6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7" name="Google Shape;907;p5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8" name="Google Shape;908;p5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9" name="Google Shape;909;p5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0" name="Google Shape;910;p5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1" name="Google Shape;911;p5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12" name="Google Shape;912;p53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913" name="Google Shape;913;p53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4" name="Google Shape;914;p5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15" name="Google Shape;915;p53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916" name="Google Shape;916;p53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917" name="Google Shape;917;p53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918" name="Google Shape;918;p5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9" name="Google Shape;919;p53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920" name="Google Shape;920;p53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921" name="Google Shape;921;p5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2" name="Google Shape;922;p53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923" name="Google Shape;923;p53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924" name="Google Shape;924;p53"/>
          <p:cNvCxnSpPr/>
          <p:nvPr/>
        </p:nvCxnSpPr>
        <p:spPr>
          <a:xfrm>
            <a:off x="68643" y="362737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25" name="Google Shape;925;p5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926" name="Google Shape;926;p53"/>
          <p:cNvSpPr/>
          <p:nvPr/>
        </p:nvSpPr>
        <p:spPr>
          <a:xfrm rot="441420">
            <a:off x="6126228" y="437271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7" name="Google Shape;927;p53"/>
          <p:cNvSpPr/>
          <p:nvPr/>
        </p:nvSpPr>
        <p:spPr>
          <a:xfrm rot="-433124">
            <a:off x="6096000" y="435648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8" name="Google Shape;928;p53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29" name="Google Shape;929;p5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0" name="Google Shape;930;p5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1" name="Google Shape;931;p5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2" name="Google Shape;932;p5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3" name="Google Shape;933;p5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4" name="Google Shape;934;p5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5" name="Google Shape;935;p53"/>
          <p:cNvSpPr txBox="1"/>
          <p:nvPr/>
        </p:nvSpPr>
        <p:spPr>
          <a:xfrm>
            <a:off x="347953" y="457200"/>
            <a:ext cx="464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9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0" name="Google Shape;940;p5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1" name="Google Shape;941;p5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2" name="Google Shape;942;p5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3" name="Google Shape;943;p5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4" name="Google Shape;944;p5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45" name="Google Shape;945;p54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946" name="Google Shape;946;p54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7" name="Google Shape;947;p5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48" name="Google Shape;948;p54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949" name="Google Shape;949;p54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950" name="Google Shape;950;p54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951" name="Google Shape;951;p5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2" name="Google Shape;952;p54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953" name="Google Shape;953;p54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954" name="Google Shape;954;p54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55" name="Google Shape;955;p5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956" name="Google Shape;956;p54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57" name="Google Shape;957;p5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8" name="Google Shape;958;p5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59" name="Google Shape;959;p5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0" name="Google Shape;960;p5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1" name="Google Shape;961;p5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62" name="Google Shape;962;p54"/>
          <p:cNvSpPr txBox="1"/>
          <p:nvPr/>
        </p:nvSpPr>
        <p:spPr>
          <a:xfrm>
            <a:off x="347953" y="457200"/>
            <a:ext cx="4661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6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7" name="Google Shape;967;p5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8" name="Google Shape;968;p5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9" name="Google Shape;969;p5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0" name="Google Shape;970;p5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1" name="Google Shape;971;p5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72" name="Google Shape;972;p5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973" name="Google Shape;973;p55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4" name="Google Shape;974;p55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75" name="Google Shape;975;p55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976" name="Google Shape;976;p55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977" name="Google Shape;977;p55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978" name="Google Shape;978;p5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9" name="Google Shape;979;p55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980" name="Google Shape;980;p55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981" name="Google Shape;981;p55"/>
          <p:cNvCxnSpPr/>
          <p:nvPr/>
        </p:nvCxnSpPr>
        <p:spPr>
          <a:xfrm>
            <a:off x="68643" y="32766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82" name="Google Shape;982;p55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983" name="Google Shape;983;p55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84" name="Google Shape;984;p5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5" name="Google Shape;985;p5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6" name="Google Shape;986;p5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7" name="Google Shape;987;p5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8" name="Google Shape;988;p5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9" name="Google Shape;989;p55"/>
          <p:cNvSpPr txBox="1"/>
          <p:nvPr/>
        </p:nvSpPr>
        <p:spPr>
          <a:xfrm>
            <a:off x="347954" y="457200"/>
            <a:ext cx="4710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3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4" name="Google Shape;994;p5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5" name="Google Shape;995;p5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6" name="Google Shape;996;p5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7" name="Google Shape;997;p5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8" name="Google Shape;998;p5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99" name="Google Shape;999;p5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00" name="Google Shape;1000;p56"/>
          <p:cNvSpPr/>
          <p:nvPr/>
        </p:nvSpPr>
        <p:spPr>
          <a:xfrm>
            <a:off x="6165869" y="238874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1" name="Google Shape;1001;p56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02" name="Google Shape;1002;p56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1003" name="Google Shape;1003;p56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1004" name="Google Shape;1004;p5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05" name="Google Shape;1005;p5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6" name="Google Shape;1006;p56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1007" name="Google Shape;1007;p56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1008" name="Google Shape;1008;p56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09" name="Google Shape;1009;p5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1010" name="Google Shape;1010;p56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11" name="Google Shape;1011;p5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2" name="Google Shape;1012;p5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3" name="Google Shape;1013;p5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4" name="Google Shape;1014;p5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5" name="Google Shape;1015;p5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6" name="Google Shape;1016;p56"/>
          <p:cNvSpPr txBox="1"/>
          <p:nvPr/>
        </p:nvSpPr>
        <p:spPr>
          <a:xfrm>
            <a:off x="347953" y="457200"/>
            <a:ext cx="4515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63" name="Google Shape;63;p12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2"/>
          <p:cNvSpPr/>
          <p:nvPr/>
        </p:nvSpPr>
        <p:spPr>
          <a:xfrm>
            <a:off x="3886200" y="2514600"/>
            <a:ext cx="2286000" cy="457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3410097" y="4343400"/>
            <a:ext cx="2762103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Defined in terms of itself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0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1" name="Google Shape;1021;p5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2" name="Google Shape;1022;p5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3" name="Google Shape;1023;p5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4" name="Google Shape;1024;p5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5" name="Google Shape;1025;p5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26" name="Google Shape;1026;p5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27" name="Google Shape;1027;p57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8" name="Google Shape;1028;p57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29" name="Google Shape;1029;p57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1030" name="Google Shape;1030;p57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1031" name="Google Shape;1031;p5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32" name="Google Shape;1032;p5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3" name="Google Shape;1033;p57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1034" name="Google Shape;1034;p57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1035" name="Google Shape;1035;p57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36" name="Google Shape;1036;p5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1037" name="Google Shape;1037;p57"/>
          <p:cNvSpPr/>
          <p:nvPr/>
        </p:nvSpPr>
        <p:spPr>
          <a:xfrm rot="441420">
            <a:off x="6126228" y="489104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8" name="Google Shape;1038;p57"/>
          <p:cNvSpPr/>
          <p:nvPr/>
        </p:nvSpPr>
        <p:spPr>
          <a:xfrm rot="-433124">
            <a:off x="6096000" y="487481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9" name="Google Shape;1039;p57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40" name="Google Shape;1040;p5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1" name="Google Shape;1041;p5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2" name="Google Shape;1042;p5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3" name="Google Shape;1043;p5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4" name="Google Shape;1044;p5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45" name="Google Shape;1045;p57"/>
          <p:cNvSpPr txBox="1"/>
          <p:nvPr/>
        </p:nvSpPr>
        <p:spPr>
          <a:xfrm>
            <a:off x="347954" y="457200"/>
            <a:ext cx="5030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0" name="Google Shape;1050;p5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1" name="Google Shape;1051;p5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2" name="Google Shape;1052;p5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3" name="Google Shape;1053;p5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54" name="Google Shape;1054;p5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55" name="Google Shape;1055;p5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56" name="Google Shape;1056;p5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5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58" name="Google Shape;1058;p58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1059" name="Google Shape;1059;p58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060" name="Google Shape;1060;p5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61" name="Google Shape;1061;p58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62" name="Google Shape;1062;p58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063" name="Google Shape;1063;p58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64" name="Google Shape;1064;p5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5" name="Google Shape;1065;p5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6" name="Google Shape;1066;p5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7" name="Google Shape;1067;p5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8" name="Google Shape;1068;p58"/>
          <p:cNvSpPr txBox="1"/>
          <p:nvPr/>
        </p:nvSpPr>
        <p:spPr>
          <a:xfrm>
            <a:off x="347954" y="457200"/>
            <a:ext cx="482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2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3" name="Google Shape;1073;p5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4" name="Google Shape;1074;p5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5" name="Google Shape;1075;p5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6" name="Google Shape;1076;p5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7" name="Google Shape;1077;p5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78" name="Google Shape;1078;p5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79" name="Google Shape;1079;p59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0" name="Google Shape;1080;p5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81" name="Google Shape;1081;p59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1082" name="Google Shape;1082;p59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083" name="Google Shape;1083;p5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84" name="Google Shape;1084;p59"/>
          <p:cNvCxnSpPr/>
          <p:nvPr/>
        </p:nvCxnSpPr>
        <p:spPr>
          <a:xfrm>
            <a:off x="68643" y="332194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85" name="Google Shape;1085;p5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086" name="Google Shape;1086;p59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87" name="Google Shape;1087;p5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8" name="Google Shape;1088;p5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9" name="Google Shape;1089;p5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0" name="Google Shape;1090;p5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91" name="Google Shape;1091;p59"/>
          <p:cNvSpPr txBox="1"/>
          <p:nvPr/>
        </p:nvSpPr>
        <p:spPr>
          <a:xfrm>
            <a:off x="347954" y="457200"/>
            <a:ext cx="4710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6" name="Google Shape;1096;p6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7" name="Google Shape;1097;p6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8" name="Google Shape;1098;p6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9" name="Google Shape;1099;p6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0" name="Google Shape;1100;p6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01" name="Google Shape;1101;p6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102" name="Google Shape;1102;p60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6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04" name="Google Shape;1104;p60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1105" name="Google Shape;1105;p60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106" name="Google Shape;1106;p6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107" name="Google Shape;1107;p60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08" name="Google Shape;1108;p6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09" name="Google Shape;1109;p60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10" name="Google Shape;1110;p6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1" name="Google Shape;1111;p6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2" name="Google Shape;1112;p6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3" name="Google Shape;1113;p6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14" name="Google Shape;1114;p60"/>
          <p:cNvSpPr txBox="1"/>
          <p:nvPr/>
        </p:nvSpPr>
        <p:spPr>
          <a:xfrm>
            <a:off x="347954" y="457200"/>
            <a:ext cx="4726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8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9" name="Google Shape;1119;p6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0" name="Google Shape;1120;p6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1" name="Google Shape;1121;p6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2" name="Google Shape;1122;p6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3" name="Google Shape;1123;p6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24" name="Google Shape;1124;p6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125" name="Google Shape;1125;p61"/>
          <p:cNvSpPr/>
          <p:nvPr/>
        </p:nvSpPr>
        <p:spPr>
          <a:xfrm>
            <a:off x="6165869" y="24658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6" name="Google Shape;1126;p6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27" name="Google Shape;1127;p61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1128" name="Google Shape;1128;p61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129" name="Google Shape;1129;p6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130" name="Google Shape;1130;p61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31" name="Google Shape;1131;p6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32" name="Google Shape;1132;p61"/>
          <p:cNvSpPr/>
          <p:nvPr/>
        </p:nvSpPr>
        <p:spPr>
          <a:xfrm rot="441420">
            <a:off x="6126228" y="534824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3" name="Google Shape;1133;p61"/>
          <p:cNvSpPr/>
          <p:nvPr/>
        </p:nvSpPr>
        <p:spPr>
          <a:xfrm rot="-433124">
            <a:off x="6096000" y="533201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4" name="Google Shape;1134;p61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35" name="Google Shape;1135;p6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6" name="Google Shape;1136;p6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7" name="Google Shape;1137;p6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8" name="Google Shape;1138;p6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39" name="Google Shape;1139;p61"/>
          <p:cNvSpPr txBox="1"/>
          <p:nvPr/>
        </p:nvSpPr>
        <p:spPr>
          <a:xfrm>
            <a:off x="347954" y="457200"/>
            <a:ext cx="4937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4" name="Google Shape;1144;p6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5" name="Google Shape;1145;p6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6" name="Google Shape;1146;p6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7" name="Google Shape;1147;p6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8" name="Google Shape;1148;p6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49" name="Google Shape;1149;p62"/>
          <p:cNvSpPr txBox="1"/>
          <p:nvPr/>
        </p:nvSpPr>
        <p:spPr>
          <a:xfrm>
            <a:off x="6127454" y="5650468"/>
            <a:ext cx="710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24</a:t>
            </a:r>
            <a:endParaRPr/>
          </a:p>
        </p:txBody>
      </p:sp>
      <p:sp>
        <p:nvSpPr>
          <p:cNvPr id="1150" name="Google Shape;1150;p62"/>
          <p:cNvSpPr/>
          <p:nvPr/>
        </p:nvSpPr>
        <p:spPr>
          <a:xfrm>
            <a:off x="6165869" y="237162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6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52" name="Google Shape;1152;p62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cxnSp>
        <p:nvCxnSpPr>
          <p:cNvPr id="1153" name="Google Shape;1153;p62"/>
          <p:cNvCxnSpPr/>
          <p:nvPr/>
        </p:nvCxnSpPr>
        <p:spPr>
          <a:xfrm>
            <a:off x="68643" y="4953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54" name="Google Shape;1154;p6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55" name="Google Shape;1155;p62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56" name="Google Shape;1156;p6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7" name="Google Shape;1157;p6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8" name="Google Shape;1158;p6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9" name="Google Shape;1159;p62"/>
          <p:cNvSpPr txBox="1"/>
          <p:nvPr/>
        </p:nvSpPr>
        <p:spPr>
          <a:xfrm>
            <a:off x="347953" y="457200"/>
            <a:ext cx="4613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3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4" name="Google Shape;1164;p6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5" name="Google Shape;1165;p6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6" name="Google Shape;1166;p6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7" name="Google Shape;1167;p6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8" name="Google Shape;1168;p6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69" name="Google Shape;1169;p63"/>
          <p:cNvSpPr txBox="1"/>
          <p:nvPr/>
        </p:nvSpPr>
        <p:spPr>
          <a:xfrm>
            <a:off x="6127454" y="5650468"/>
            <a:ext cx="710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24</a:t>
            </a:r>
            <a:endParaRPr/>
          </a:p>
        </p:txBody>
      </p:sp>
      <p:sp>
        <p:nvSpPr>
          <p:cNvPr id="1170" name="Google Shape;1170;p63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1" name="Google Shape;1171;p6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72" name="Google Shape;1172;p63"/>
          <p:cNvSpPr txBox="1"/>
          <p:nvPr/>
        </p:nvSpPr>
        <p:spPr>
          <a:xfrm>
            <a:off x="6165869" y="494985"/>
            <a:ext cx="460382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24</a:t>
            </a:r>
            <a:endParaRPr/>
          </a:p>
        </p:txBody>
      </p:sp>
      <p:cxnSp>
        <p:nvCxnSpPr>
          <p:cNvPr id="1173" name="Google Shape;1173;p63"/>
          <p:cNvCxnSpPr/>
          <p:nvPr/>
        </p:nvCxnSpPr>
        <p:spPr>
          <a:xfrm>
            <a:off x="68643" y="5257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74" name="Google Shape;1174;p6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75" name="Google Shape;1175;p63"/>
          <p:cNvSpPr txBox="1"/>
          <p:nvPr/>
        </p:nvSpPr>
        <p:spPr>
          <a:xfrm>
            <a:off x="347940" y="1219200"/>
            <a:ext cx="5333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 (String[]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76" name="Google Shape;1176;p6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7" name="Google Shape;1177;p6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8" name="Google Shape;1178;p6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9" name="Google Shape;1179;p63"/>
          <p:cNvSpPr txBox="1"/>
          <p:nvPr/>
        </p:nvSpPr>
        <p:spPr>
          <a:xfrm>
            <a:off x="347954" y="457200"/>
            <a:ext cx="4905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64"/>
          <p:cNvSpPr txBox="1"/>
          <p:nvPr>
            <p:ph type="ctrTitle"/>
          </p:nvPr>
        </p:nvSpPr>
        <p:spPr>
          <a:xfrm>
            <a:off x="762000" y="533400"/>
            <a:ext cx="78486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Common Programming Error</a:t>
            </a:r>
            <a:endParaRPr b="1"/>
          </a:p>
        </p:txBody>
      </p:sp>
      <p:sp>
        <p:nvSpPr>
          <p:cNvPr id="1185" name="Google Shape;1185;p64"/>
          <p:cNvSpPr txBox="1"/>
          <p:nvPr>
            <p:ph idx="1" type="subTitle"/>
          </p:nvPr>
        </p:nvSpPr>
        <p:spPr>
          <a:xfrm>
            <a:off x="304800" y="13716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Either omitting the base case or writing the recursion step incorrectly so that it does not converge on the base case will cause infinite recursion, eventually exhausting memory.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This error is analogous to the problem of an infinite loop in an iterative (non-recursive) solution</a:t>
            </a:r>
            <a:r>
              <a:rPr b="1" lang="en-US" sz="3200">
                <a:solidFill>
                  <a:schemeClr val="dk1"/>
                </a:solidFill>
              </a:rPr>
              <a:t>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p6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Stack Overflow</a:t>
            </a:r>
            <a:endParaRPr/>
          </a:p>
        </p:txBody>
      </p:sp>
      <p:sp>
        <p:nvSpPr>
          <p:cNvPr id="1191" name="Google Shape;1191;p6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Avoid stack overflow.  Stack overflow occurs when you recurse too many times and run out of memory. 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Often, it is more efficient to perform calculations via iteration (looping), but it can also be easier to express an algorithm via recursion.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Recursion is especially useful for non-linear situations 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5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p6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Challenge</a:t>
            </a:r>
            <a:endParaRPr/>
          </a:p>
        </p:txBody>
      </p:sp>
      <p:sp>
        <p:nvSpPr>
          <p:cNvPr id="1197" name="Google Shape;1197;p6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</a:rPr>
              <a:t>Write the recursive process for the following:   x^y 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</a:rPr>
              <a:t>You may assume that x and y are both positive integers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3886200" y="2514600"/>
            <a:ext cx="2286000" cy="457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286000" y="4343400"/>
            <a:ext cx="51645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this problem, we need to figure out 74!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67"/>
          <p:cNvSpPr txBox="1"/>
          <p:nvPr>
            <p:ph type="ctrTitle"/>
          </p:nvPr>
        </p:nvSpPr>
        <p:spPr>
          <a:xfrm>
            <a:off x="533400" y="533400"/>
            <a:ext cx="7772400" cy="612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x^y solution with a Java Program</a:t>
            </a:r>
            <a:endParaRPr/>
          </a:p>
        </p:txBody>
      </p:sp>
      <p:pic>
        <p:nvPicPr>
          <p:cNvPr id="1203" name="Google Shape;1203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875" y="1057700"/>
            <a:ext cx="8359325" cy="5289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68"/>
          <p:cNvSpPr txBox="1"/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What is generated by PrintNumbers(10)?</a:t>
            </a:r>
            <a:r>
              <a:rPr lang="en-US" sz="3600"/>
              <a:t> </a:t>
            </a:r>
            <a:endParaRPr/>
          </a:p>
        </p:txBody>
      </p:sp>
      <p:pic>
        <p:nvPicPr>
          <p:cNvPr id="1210" name="Google Shape;1210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700" y="1037250"/>
            <a:ext cx="6499801" cy="49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2286000" y="4343400"/>
            <a:ext cx="51645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this problem, we need to figure out 73!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3200400" y="2354759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74! = 74*73!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2286000" y="4343400"/>
            <a:ext cx="51645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this problem, we need to figure out 72!</a:t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200400" y="2354759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74! = 74*73!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200400" y="1752600"/>
            <a:ext cx="308289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73! = 73*72!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701870" y="5105400"/>
            <a:ext cx="406438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would it stop?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3203034" y="2971800"/>
            <a:ext cx="306205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n! = n*(n-1)!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886200" y="2209800"/>
            <a:ext cx="141000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general…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