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7220308a3_0_21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ge7220308a3_0_21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e7220308a3_0_21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017920a98_0_25:notes"/>
          <p:cNvSpPr/>
          <p:nvPr>
            <p:ph idx="2" type="sldImg"/>
          </p:nvPr>
        </p:nvSpPr>
        <p:spPr>
          <a:xfrm>
            <a:off x="1257300" y="719138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gc017920a98_0_25:notes"/>
          <p:cNvSpPr txBox="1"/>
          <p:nvPr>
            <p:ph idx="1" type="body"/>
          </p:nvPr>
        </p:nvSpPr>
        <p:spPr>
          <a:xfrm>
            <a:off x="731838" y="4560888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c017920a98_0_25:notes"/>
          <p:cNvSpPr txBox="1"/>
          <p:nvPr/>
        </p:nvSpPr>
        <p:spPr>
          <a:xfrm>
            <a:off x="4143375" y="9118600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2bb2fc33cf_0_26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2bb2fc33cf_0_26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32bb2fc33cf_0_26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017920a98_0_34:notes"/>
          <p:cNvSpPr/>
          <p:nvPr>
            <p:ph idx="2" type="sldImg"/>
          </p:nvPr>
        </p:nvSpPr>
        <p:spPr>
          <a:xfrm>
            <a:off x="1257300" y="719138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gc017920a98_0_34:notes"/>
          <p:cNvSpPr txBox="1"/>
          <p:nvPr>
            <p:ph idx="1" type="body"/>
          </p:nvPr>
        </p:nvSpPr>
        <p:spPr>
          <a:xfrm>
            <a:off x="731838" y="4560888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c017920a98_0_34:notes"/>
          <p:cNvSpPr txBox="1"/>
          <p:nvPr/>
        </p:nvSpPr>
        <p:spPr>
          <a:xfrm>
            <a:off x="4143375" y="9118600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c8c7ddfbf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2c8c7ddfbf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32c8c7ddfbf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Google Shape;33;p2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2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32bb2fc33cf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32bb2fc33cf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g32bb2fc33cf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2bb2fc33cf_0_6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2bb2fc33cf_0_6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32bb2fc33cf_0_6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2bb2fc33cf_0_12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2bb2fc33cf_0_12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g32bb2fc33cf_0_12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bb2fc33cf_0_19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bb2fc33cf_0_19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32bb2fc33cf_0_19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017920a98_0_9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017920a98_0_9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c017920a98_0_9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017920a98_0_16:notes"/>
          <p:cNvSpPr/>
          <p:nvPr>
            <p:ph idx="2" type="sldImg"/>
          </p:nvPr>
        </p:nvSpPr>
        <p:spPr>
          <a:xfrm>
            <a:off x="1257300" y="719138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gc017920a98_0_16:notes"/>
          <p:cNvSpPr txBox="1"/>
          <p:nvPr>
            <p:ph idx="1" type="body"/>
          </p:nvPr>
        </p:nvSpPr>
        <p:spPr>
          <a:xfrm>
            <a:off x="731838" y="4560888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c017920a98_0_16:notes"/>
          <p:cNvSpPr txBox="1"/>
          <p:nvPr/>
        </p:nvSpPr>
        <p:spPr>
          <a:xfrm>
            <a:off x="4143375" y="9118600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826225" y="190500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3 - Part 3</a:t>
            </a:r>
            <a:endParaRPr/>
          </a:p>
        </p:txBody>
      </p:sp>
      <p:sp>
        <p:nvSpPr>
          <p:cNvPr id="30" name="Google Shape;30;p6"/>
          <p:cNvSpPr txBox="1"/>
          <p:nvPr>
            <p:ph idx="1" type="subTitle"/>
          </p:nvPr>
        </p:nvSpPr>
        <p:spPr>
          <a:xfrm>
            <a:off x="3206994" y="3478425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Abstract Classes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/>
        </p:nvSpPr>
        <p:spPr>
          <a:xfrm>
            <a:off x="7010400" y="-50800"/>
            <a:ext cx="21336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300"/>
              <a:buFont typeface="Calibri"/>
              <a:buNone/>
            </a:pPr>
            <a:r>
              <a:rPr b="1" lang="en-US"/>
              <a:t>Common Misunderstanding</a:t>
            </a:r>
            <a:endParaRPr/>
          </a:p>
        </p:txBody>
      </p:sp>
      <p:sp>
        <p:nvSpPr>
          <p:cNvPr id="110" name="Google Shape;110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600"/>
              <a:buChar char="●"/>
            </a:pPr>
            <a:r>
              <a:rPr b="1" lang="en-US"/>
              <a:t>True</a:t>
            </a:r>
            <a:r>
              <a:rPr lang="en-US"/>
              <a:t>:</a:t>
            </a:r>
            <a:endParaRPr/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If any method in a class is abstract, the class must be marked abstract.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-US"/>
              <a:t>False</a:t>
            </a:r>
            <a:r>
              <a:rPr lang="en-US"/>
              <a:t>: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All abstract classes have at least one abstract method.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An abstract class can have any number of abstract methods (INCLUDING 0!).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A concrete class must have 0 abstract methods.</a:t>
            </a:r>
            <a:endParaRPr sz="2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/>
        </p:nvSpPr>
        <p:spPr>
          <a:xfrm>
            <a:off x="7010400" y="-508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300"/>
              <a:buFont typeface="Calibri"/>
              <a:buNone/>
            </a:pPr>
            <a:r>
              <a:rPr b="1" lang="en-US" sz="3100"/>
              <a:t>Creating an object with an Abstract Class</a:t>
            </a:r>
            <a:endParaRPr sz="3100"/>
          </a:p>
        </p:txBody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Mammal m = new Mammal 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i="1" lang="en-US" sz="3300"/>
              <a:t>//</a:t>
            </a:r>
            <a:r>
              <a:rPr i="1" lang="en-US" sz="3300">
                <a:solidFill>
                  <a:srgbClr val="C00000"/>
                </a:solidFill>
              </a:rPr>
              <a:t>results in a compile error!</a:t>
            </a:r>
            <a:endParaRPr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Mammal m = new Dog ();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Mammal m = new Cat ();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Mammal m = new Cow ();</a:t>
            </a:r>
            <a:endParaRPr/>
          </a:p>
          <a:p>
            <a:pPr indent="-266700" lvl="1" marL="5143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i="1" lang="en-US" sz="3300"/>
              <a:t>All of these are valid statements assuming Dog, Cat and Cow have no abstract methods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/>
        </p:nvSpPr>
        <p:spPr>
          <a:xfrm>
            <a:off x="7010400" y="-508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970"/>
              <a:buFont typeface="Calibri"/>
              <a:buNone/>
            </a:pPr>
            <a:r>
              <a:rPr b="1" lang="en-US" sz="2770"/>
              <a:t>Creating an object with subclass that extends an Abstract class</a:t>
            </a:r>
            <a:endParaRPr sz="2770"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Dog d = new Dog ();</a:t>
            </a:r>
            <a:endParaRPr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d.Eat()</a:t>
            </a:r>
            <a:endParaRPr/>
          </a:p>
          <a:p>
            <a:pPr indent="-2667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i="1" lang="en-US" sz="3300"/>
              <a:t> </a:t>
            </a:r>
            <a:r>
              <a:rPr lang="en-US" sz="3300"/>
              <a:t>// </a:t>
            </a:r>
            <a:r>
              <a:rPr i="1" lang="en-US" sz="3300">
                <a:solidFill>
                  <a:srgbClr val="C00000"/>
                </a:solidFill>
              </a:rPr>
              <a:t>is valid!!!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sz="3300"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2470"/>
              <a:t>Implementing Polymorphism with Abstract Classes</a:t>
            </a:r>
            <a:endParaRPr sz="2470"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Consider creating a variable m of type Mammal.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Mammal m;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Since the left hand side (Mammal) is a parent class and multiple child classes (Cat, Dog, Cow) exist which are concrete we can say: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m = new Cat () OR m = new Cow():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Regardless of which child is on m, we are allowed to say: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m.makeSound();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The result could be “meow” OR “moo”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Calibri"/>
              <a:buNone/>
            </a:pPr>
            <a:r>
              <a:rPr b="1" lang="en-US" sz="3200"/>
              <a:t>Calling methods in abstract classes</a:t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369875" y="1253325"/>
            <a:ext cx="8418300" cy="46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abstract class A {</a:t>
            </a:r>
            <a:endParaRPr sz="2000"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public abstract void do_things();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}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class B extends A {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@Override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public void do_things() {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  System.out.println(“I’m do_things1 in B”);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}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}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If you make an object as follows:  A myObj = new B();</a:t>
            </a:r>
            <a:endParaRPr sz="2000"/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You have defined myObj to be of type A</a:t>
            </a:r>
            <a:endParaRPr sz="2000"/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You created a new object B and placed it on myObj.</a:t>
            </a:r>
            <a:endParaRPr sz="2000"/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If you then call:  myObj.do_things() you’ll get the overridden method from B.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362850" y="4545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Multiple Layers</a:t>
            </a:r>
            <a:endParaRPr/>
          </a:p>
        </p:txBody>
      </p:sp>
      <p:sp>
        <p:nvSpPr>
          <p:cNvPr id="147" name="Google Shape;147;p20"/>
          <p:cNvSpPr txBox="1"/>
          <p:nvPr/>
        </p:nvSpPr>
        <p:spPr>
          <a:xfrm>
            <a:off x="362850" y="1225237"/>
            <a:ext cx="1981200" cy="2200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temp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iQ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furColor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Drink(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+(</a:t>
            </a:r>
            <a:r>
              <a:rPr b="1"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1200">
                <a:solidFill>
                  <a:srgbClr val="C00000"/>
                </a:solidFill>
              </a:rPr>
              <a:t>talk</a:t>
            </a:r>
            <a:r>
              <a:rPr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cxnSp>
        <p:nvCxnSpPr>
          <p:cNvPr id="148" name="Google Shape;148;p20"/>
          <p:cNvCxnSpPr/>
          <p:nvPr/>
        </p:nvCxnSpPr>
        <p:spPr>
          <a:xfrm>
            <a:off x="362850" y="153655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9" name="Google Shape;149;p20"/>
          <p:cNvCxnSpPr/>
          <p:nvPr/>
        </p:nvCxnSpPr>
        <p:spPr>
          <a:xfrm>
            <a:off x="362850" y="245095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0" name="Google Shape;150;p20"/>
          <p:cNvCxnSpPr/>
          <p:nvPr/>
        </p:nvCxnSpPr>
        <p:spPr>
          <a:xfrm rot="10800000">
            <a:off x="2344175" y="3360400"/>
            <a:ext cx="555600" cy="27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51" name="Google Shape;151;p20"/>
          <p:cNvSpPr txBox="1"/>
          <p:nvPr/>
        </p:nvSpPr>
        <p:spPr>
          <a:xfrm>
            <a:off x="2899775" y="3562407"/>
            <a:ext cx="1981200" cy="1009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Primate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+(</a:t>
            </a:r>
            <a:r>
              <a:rPr b="1"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1200">
                <a:solidFill>
                  <a:srgbClr val="C00000"/>
                </a:solidFill>
              </a:rPr>
              <a:t>talk</a:t>
            </a:r>
            <a:r>
              <a:rPr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cxnSp>
        <p:nvCxnSpPr>
          <p:cNvPr id="152" name="Google Shape;152;p20"/>
          <p:cNvCxnSpPr/>
          <p:nvPr/>
        </p:nvCxnSpPr>
        <p:spPr>
          <a:xfrm>
            <a:off x="2899775" y="420880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3" name="Google Shape;153;p20"/>
          <p:cNvCxnSpPr/>
          <p:nvPr/>
        </p:nvCxnSpPr>
        <p:spPr>
          <a:xfrm>
            <a:off x="2899775" y="398330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4" name="Google Shape;154;p20"/>
          <p:cNvCxnSpPr>
            <a:stCxn id="155" idx="0"/>
            <a:endCxn id="151" idx="2"/>
          </p:cNvCxnSpPr>
          <p:nvPr/>
        </p:nvCxnSpPr>
        <p:spPr>
          <a:xfrm rot="10800000">
            <a:off x="3890375" y="4571907"/>
            <a:ext cx="0" cy="7713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55" name="Google Shape;155;p20"/>
          <p:cNvSpPr txBox="1"/>
          <p:nvPr/>
        </p:nvSpPr>
        <p:spPr>
          <a:xfrm>
            <a:off x="2899775" y="5343207"/>
            <a:ext cx="1981200" cy="1009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Human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</a:t>
            </a:r>
            <a:r>
              <a:rPr lang="en-US" sz="1200">
                <a:solidFill>
                  <a:srgbClr val="C00000"/>
                </a:solidFill>
              </a:rPr>
              <a:t>t</a:t>
            </a:r>
            <a:r>
              <a:rPr lang="en-US" sz="1200">
                <a:solidFill>
                  <a:srgbClr val="C00000"/>
                </a:solidFill>
              </a:rPr>
              <a:t>alk</a:t>
            </a:r>
            <a:r>
              <a:rPr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cxnSp>
        <p:nvCxnSpPr>
          <p:cNvPr id="156" name="Google Shape;156;p20"/>
          <p:cNvCxnSpPr/>
          <p:nvPr/>
        </p:nvCxnSpPr>
        <p:spPr>
          <a:xfrm>
            <a:off x="2973875" y="598960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7" name="Google Shape;157;p20"/>
          <p:cNvCxnSpPr/>
          <p:nvPr/>
        </p:nvCxnSpPr>
        <p:spPr>
          <a:xfrm>
            <a:off x="2899775" y="5748450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8" name="Google Shape;158;p20"/>
          <p:cNvSpPr txBox="1"/>
          <p:nvPr/>
        </p:nvSpPr>
        <p:spPr>
          <a:xfrm>
            <a:off x="5079625" y="544600"/>
            <a:ext cx="3613800" cy="3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Here you can see it’s possible for intermediate classes to leave talk abstract.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There can be as many layers as necessary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The only rule is that SOMEONE must give a concrete talk() method before you reach the bottom.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99125">
            <a:norm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Summary</a:t>
            </a:r>
            <a:endParaRPr/>
          </a:p>
        </p:txBody>
      </p:sp>
      <p:sp>
        <p:nvSpPr>
          <p:cNvPr id="164" name="Google Shape;164;p21"/>
          <p:cNvSpPr txBox="1"/>
          <p:nvPr/>
        </p:nvSpPr>
        <p:spPr>
          <a:xfrm>
            <a:off x="324250" y="1021400"/>
            <a:ext cx="8284800" cy="51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Abstract Classes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Can’t be instantiated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May have 0, 1 or 50+ abstract methods in them.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■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If there is at least 1 abstract method, the class MUST be abstract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Can inherit from other abstract classes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■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May choose to implement any abstract methods, or “pass them down” to their children as abstract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Concrete Classes: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Can have NO abstract methods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Can be instantiated.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Polymorphism allows you to make an arraylist of the parent class, and add children to it.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/>
        </p:nvSpPr>
        <p:spPr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300"/>
              <a:buFont typeface="Calibri"/>
              <a:buNone/>
            </a:pPr>
            <a:r>
              <a:rPr b="1" lang="en-US"/>
              <a:t>Introduction </a:t>
            </a:r>
            <a:endParaRPr/>
          </a:p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Inheritance major advantage</a:t>
            </a:r>
            <a:endParaRPr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R</a:t>
            </a:r>
            <a:r>
              <a:rPr lang="en-US" sz="3000">
                <a:solidFill>
                  <a:schemeClr val="dk1"/>
                </a:solidFill>
              </a:rPr>
              <a:t>eusing proven and debugged high-quality software.</a:t>
            </a:r>
            <a:endParaRPr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/>
              <a:t>Some methods are not implemented in the parent</a:t>
            </a:r>
            <a:endParaRPr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But in the child / </a:t>
            </a:r>
            <a:r>
              <a:rPr lang="en-US" sz="3000"/>
              <a:t>subclass</a:t>
            </a:r>
            <a:r>
              <a:rPr lang="en-US" sz="3000"/>
              <a:t>(es)</a:t>
            </a:r>
            <a:endParaRPr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These methods are called </a:t>
            </a:r>
            <a:r>
              <a:rPr b="1" lang="en-US" sz="3000"/>
              <a:t>Abstract</a:t>
            </a:r>
            <a:endParaRPr sz="3000"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Mammals Talking</a:t>
            </a:r>
            <a:endParaRPr/>
          </a:p>
        </p:txBody>
      </p:sp>
      <p:sp>
        <p:nvSpPr>
          <p:cNvPr id="45" name="Google Shape;45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We’ve seen with inheritance that children classes “learn” how to do things from their parents.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the last presentation we spoke about Mammal and it’s children Dog, Cat and Cow.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If we think about these for a moment, they all speak differently.  Dogs say “woof”, Cats say “meow” and Cows “moo”. 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So what should the talk method in Mammal say?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It doesn’t really make sense for it to say anything, since each child will do their own thing.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However, it does make sense for there to be a placeholder in mammal, because most mammals can talk.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This is where you’d use an abstract method.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It’s a placeholder which </a:t>
            </a:r>
            <a:r>
              <a:rPr lang="en-US"/>
              <a:t>guarantees</a:t>
            </a:r>
            <a:r>
              <a:rPr lang="en-US"/>
              <a:t> that all children will have a talk method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But it doesn’t have any code, since we don’t know what each child will do.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public talk();</a:t>
            </a:r>
            <a:endParaRPr/>
          </a:p>
          <a:p>
            <a:pPr indent="-346075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/>
              <a:t>Note:  No {}’s with a body.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970"/>
              <a:buFont typeface="Calibri"/>
              <a:buNone/>
            </a:pPr>
            <a:r>
              <a:rPr b="1" lang="en-US" sz="2970"/>
              <a:t>Recollect slide from Inheritance</a:t>
            </a:r>
            <a:endParaRPr/>
          </a:p>
        </p:txBody>
      </p:sp>
      <p:sp>
        <p:nvSpPr>
          <p:cNvPr id="51" name="Google Shape;51;p9"/>
          <p:cNvSpPr txBox="1"/>
          <p:nvPr/>
        </p:nvSpPr>
        <p:spPr>
          <a:xfrm>
            <a:off x="3733800" y="987262"/>
            <a:ext cx="1981192" cy="220060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temp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iQ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furColor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Drink(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+(</a:t>
            </a:r>
            <a:r>
              <a:rPr b="1"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1200">
                <a:solidFill>
                  <a:srgbClr val="C00000"/>
                </a:solidFill>
              </a:rPr>
              <a:t>talk</a:t>
            </a:r>
            <a:r>
              <a:rPr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cxnSp>
        <p:nvCxnSpPr>
          <p:cNvPr id="52" name="Google Shape;52;p9"/>
          <p:cNvCxnSpPr/>
          <p:nvPr/>
        </p:nvCxnSpPr>
        <p:spPr>
          <a:xfrm>
            <a:off x="3733800" y="1298575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" name="Google Shape;53;p9"/>
          <p:cNvCxnSpPr/>
          <p:nvPr/>
        </p:nvCxnSpPr>
        <p:spPr>
          <a:xfrm>
            <a:off x="3733800" y="2212975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" name="Google Shape;54;p9"/>
          <p:cNvSpPr txBox="1"/>
          <p:nvPr/>
        </p:nvSpPr>
        <p:spPr>
          <a:xfrm>
            <a:off x="1524000" y="4211360"/>
            <a:ext cx="1219200" cy="123110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talk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55" name="Google Shape;55;p9"/>
          <p:cNvCxnSpPr/>
          <p:nvPr/>
        </p:nvCxnSpPr>
        <p:spPr>
          <a:xfrm>
            <a:off x="1524000" y="459236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6" name="Google Shape;56;p9"/>
          <p:cNvCxnSpPr/>
          <p:nvPr/>
        </p:nvCxnSpPr>
        <p:spPr>
          <a:xfrm>
            <a:off x="1524000" y="489716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" name="Google Shape;57;p9"/>
          <p:cNvSpPr txBox="1"/>
          <p:nvPr/>
        </p:nvSpPr>
        <p:spPr>
          <a:xfrm>
            <a:off x="4114800" y="4191000"/>
            <a:ext cx="1219200" cy="123110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talk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9"/>
          <p:cNvCxnSpPr/>
          <p:nvPr/>
        </p:nvCxnSpPr>
        <p:spPr>
          <a:xfrm>
            <a:off x="4114800" y="45720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" name="Google Shape;59;p9"/>
          <p:cNvCxnSpPr/>
          <p:nvPr/>
        </p:nvCxnSpPr>
        <p:spPr>
          <a:xfrm>
            <a:off x="4114800" y="48768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" name="Google Shape;60;p9"/>
          <p:cNvSpPr txBox="1"/>
          <p:nvPr/>
        </p:nvSpPr>
        <p:spPr>
          <a:xfrm>
            <a:off x="7086599" y="4114815"/>
            <a:ext cx="1219187" cy="135421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talk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7086600" y="4572000"/>
            <a:ext cx="1219186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" name="Google Shape;62;p9"/>
          <p:cNvCxnSpPr>
            <a:stCxn id="60" idx="1"/>
            <a:endCxn id="60" idx="3"/>
          </p:cNvCxnSpPr>
          <p:nvPr/>
        </p:nvCxnSpPr>
        <p:spPr>
          <a:xfrm>
            <a:off x="7086599" y="4791923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" name="Google Shape;63;p9"/>
          <p:cNvCxnSpPr>
            <a:stCxn id="54" idx="0"/>
          </p:cNvCxnSpPr>
          <p:nvPr/>
        </p:nvCxnSpPr>
        <p:spPr>
          <a:xfrm flipH="1" rot="10800000">
            <a:off x="2133600" y="3114860"/>
            <a:ext cx="1600200" cy="1096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64" name="Google Shape;64;p9"/>
          <p:cNvCxnSpPr>
            <a:stCxn id="57" idx="0"/>
          </p:cNvCxnSpPr>
          <p:nvPr/>
        </p:nvCxnSpPr>
        <p:spPr>
          <a:xfrm rot="10800000">
            <a:off x="4724400" y="3170100"/>
            <a:ext cx="0" cy="1020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65" name="Google Shape;65;p9"/>
          <p:cNvCxnSpPr>
            <a:stCxn id="60" idx="0"/>
          </p:cNvCxnSpPr>
          <p:nvPr/>
        </p:nvCxnSpPr>
        <p:spPr>
          <a:xfrm rot="10800000">
            <a:off x="5714993" y="3122415"/>
            <a:ext cx="1981200" cy="99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6" name="Google Shape;66;p9"/>
          <p:cNvSpPr txBox="1"/>
          <p:nvPr/>
        </p:nvSpPr>
        <p:spPr>
          <a:xfrm>
            <a:off x="628650" y="5638800"/>
            <a:ext cx="49423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arrows point up to class they inherit from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 Methods</a:t>
            </a:r>
            <a:endParaRPr/>
          </a:p>
        </p:txBody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Can have parameters and a return type.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Cannot have a body, not even empty {}’s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 Abstract Method means that your class is no longer complete, it cannot be instantiated.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intention is that a child class will implement the method, and the child class will be complete and therefore can be instantiated.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 Classes</a:t>
            </a:r>
            <a:endParaRPr/>
          </a:p>
        </p:txBody>
      </p:sp>
      <p:sp>
        <p:nvSpPr>
          <p:cNvPr id="80" name="Google Shape;80;p1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Cannot be instantiated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The class header will have the word abstract in it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At least one method may have the word abstract in the method header*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We’ll come back to this later in this presentation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Like other super classes it can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Declare attributes/variables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Implement methods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Constructors/ toString ( 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Any Child classes will be forced to implement all the abstract methods.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 Classes Continued</a:t>
            </a:r>
            <a:endParaRPr/>
          </a:p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An abstract class can have a mixture of methods which are abstract and concrete.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Concrete Method: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/>
              <a:t>Implies there is a method body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/>
              <a:t>e.g:  public void do_stuff() { x=7;} is a concrete method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Abstract Method: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/>
              <a:t>Implies there is NO method body: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/>
              <a:t>e.g:  public abstract void do_stuff();</a:t>
            </a:r>
            <a:endParaRPr/>
          </a:p>
          <a:p>
            <a:pPr indent="-355600" lvl="3" marL="18288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Notice there is no {}’s.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70"/>
              <a:t>Rules for Child Classes</a:t>
            </a:r>
            <a:endParaRPr/>
          </a:p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369875" y="1253326"/>
            <a:ext cx="8418300" cy="4469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Typically, the child class of an abstract class will implement all the abstract methods it </a:t>
            </a:r>
            <a:r>
              <a:rPr lang="en-US"/>
              <a:t>inherited</a:t>
            </a:r>
            <a:r>
              <a:rPr lang="en-US"/>
              <a:t>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 can still access all public/protected methods it </a:t>
            </a:r>
            <a:r>
              <a:rPr lang="en-US"/>
              <a:t>inherited</a:t>
            </a:r>
            <a:r>
              <a:rPr lang="en-US"/>
              <a:t> from it’s parent as normal.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the child class implements ALL the abstract methods, it can be </a:t>
            </a:r>
            <a:r>
              <a:rPr lang="en-US"/>
              <a:t>declared</a:t>
            </a:r>
            <a:r>
              <a:rPr lang="en-US"/>
              <a:t> as an abstract or concrete class, it’s the user’s choice.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it’s not </a:t>
            </a:r>
            <a:r>
              <a:rPr lang="en-US"/>
              <a:t>declared</a:t>
            </a:r>
            <a:r>
              <a:rPr lang="en-US"/>
              <a:t> abstract, it can be instantiated.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at least one method remains abstract in this child, the child class must be marked abstract also.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/>
        </p:nvSpPr>
        <p:spPr>
          <a:xfrm>
            <a:off x="7010400" y="-50800"/>
            <a:ext cx="21336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300"/>
              <a:buFont typeface="Calibri"/>
              <a:buNone/>
            </a:pPr>
            <a:r>
              <a:rPr b="1" lang="en-US"/>
              <a:t>Getting to a concrete class.</a:t>
            </a:r>
            <a:endParaRPr/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Picture a parent class Mammal that is abstract.  Let’s imagine it has 4 abstract methods:</a:t>
            </a:r>
            <a:endParaRPr sz="2600"/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eat(), drink(), move(), and use_hand()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We may have another abstract class which inherits from Mammal called Primates.  </a:t>
            </a:r>
            <a:endParaRPr sz="2600"/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It may choose to implement use_hand() because all Primates have </a:t>
            </a:r>
            <a:r>
              <a:rPr lang="en-US" sz="2600"/>
              <a:t>dexterous</a:t>
            </a:r>
            <a:r>
              <a:rPr lang="en-US" sz="2600"/>
              <a:t> hands, but may choose to not implement eat, drink or move()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Finally we may have a concrete class Human, which inherits from Primate and implements eat(), drink()  and move().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We can make objects of type Human, but not Primate or Mammal.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