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24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2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88624D48-102E-44EF-A515-8C92E12EDA8D}">
  <a:tblStyle styleId="{88624D48-102E-44EF-A515-8C92E12EDA8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3089ad7b780_0_30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3089ad7b780_0_3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3089ad7b780_0_31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3089ad7b780_0_3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3089ad7b780_0_32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3089ad7b780_0_3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3089ad7b780_0_32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3089ad7b780_0_3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3089ad7b780_0_33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3089ad7b780_0_3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3089ad7b780_0_34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3089ad7b780_0_3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3089ad7b780_0_33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3089ad7b780_0_3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3089ad7b780_0_35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3089ad7b780_0_3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3089ad7b780_0_35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3089ad7b780_0_3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3089ad7b780_0_37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3089ad7b780_0_3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g3089ad7b780_0_27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" name="Google Shape;28;g3089ad7b780_0_2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3089ad7b780_0_37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3089ad7b780_0_3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309dc415d75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309dc415d7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309dc415d75_0_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309dc415d75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3089ad7b780_0_39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3089ad7b780_0_3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3089ad7b780_0_39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3089ad7b780_0_3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g3089ad7b780_0_179:notes"/>
          <p:cNvSpPr txBox="1"/>
          <p:nvPr>
            <p:ph idx="1" type="body"/>
          </p:nvPr>
        </p:nvSpPr>
        <p:spPr>
          <a:xfrm>
            <a:off x="913805" y="4343703"/>
            <a:ext cx="5030400" cy="411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g3089ad7b780_0_179:notes"/>
          <p:cNvSpPr/>
          <p:nvPr>
            <p:ph idx="2" type="sldImg"/>
          </p:nvPr>
        </p:nvSpPr>
        <p:spPr>
          <a:xfrm>
            <a:off x="428625" y="686405"/>
            <a:ext cx="6000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g3089ad7b780_0_28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Google Shape;40;g3089ad7b780_0_2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g309ad7d3fec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" name="Google Shape;47;g309ad7d3fe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3089ad7b780_0_29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Google Shape;55;g3089ad7b780_0_2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3089ad7b780_0_30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3089ad7b780_0_3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309ad7d3fec_0_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309ad7d3fec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3089ad7b780_0_36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3089ad7b780_0_3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465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  <a:defRPr sz="2600"/>
            </a:lvl1pPr>
            <a:lvl2pPr indent="-3810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2pPr>
            <a:lvl3pPr indent="-38735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 sz="2200"/>
            </a:lvl3pPr>
            <a:lvl4pPr indent="-355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5pPr>
            <a:lvl6pPr indent="-3302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175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88200" y="366625"/>
            <a:ext cx="8400000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5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628650" y="4936311"/>
            <a:ext cx="2057400" cy="14283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028950" y="4936311"/>
            <a:ext cx="3086100" cy="14283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457950" y="4936311"/>
            <a:ext cx="2057400" cy="14283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3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4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</a:pPr>
            <a:r>
              <a:rPr lang="en-US"/>
              <a:t>Module 1</a:t>
            </a:r>
            <a:endParaRPr/>
          </a:p>
        </p:txBody>
      </p:sp>
      <p:sp>
        <p:nvSpPr>
          <p:cNvPr id="25" name="Google Shape;25;p6"/>
          <p:cNvSpPr txBox="1"/>
          <p:nvPr>
            <p:ph idx="1" type="subTitle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Part 2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Conditionals and Loops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5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Java Loops</a:t>
            </a:r>
            <a:endParaRPr/>
          </a:p>
        </p:txBody>
      </p:sp>
      <p:sp>
        <p:nvSpPr>
          <p:cNvPr id="82" name="Google Shape;82;p15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Python has a while loop and a for loop.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Java has a while loop, do loop, for loop and foreach loop.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The while loop works the same in both languages.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The for loop in Python is the same as a foreach loop in Java.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Python has no </a:t>
            </a:r>
            <a:r>
              <a:rPr lang="en-US"/>
              <a:t>equivalent</a:t>
            </a:r>
            <a:r>
              <a:rPr lang="en-US"/>
              <a:t> of a do or for loop.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6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Java while loop</a:t>
            </a:r>
            <a:endParaRPr/>
          </a:p>
        </p:txBody>
      </p:sp>
      <p:sp>
        <p:nvSpPr>
          <p:cNvPr id="88" name="Google Shape;88;p16"/>
          <p:cNvSpPr txBox="1"/>
          <p:nvPr>
            <p:ph idx="1" type="body"/>
          </p:nvPr>
        </p:nvSpPr>
        <p:spPr>
          <a:xfrm>
            <a:off x="369875" y="940000"/>
            <a:ext cx="46938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int x=10;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while(x&gt;0) {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    System.out.println("x is "+x);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    x-=1;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}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16"/>
          <p:cNvSpPr txBox="1"/>
          <p:nvPr/>
        </p:nvSpPr>
        <p:spPr>
          <a:xfrm>
            <a:off x="7388800" y="945300"/>
            <a:ext cx="1315200" cy="32529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chemeClr val="dk1"/>
                </a:solidFill>
              </a:rPr>
              <a:t>Output:</a:t>
            </a:r>
            <a:endParaRPr sz="2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100">
                <a:solidFill>
                  <a:schemeClr val="dk1"/>
                </a:solidFill>
              </a:rPr>
              <a:t>x is 10</a:t>
            </a:r>
            <a:endParaRPr sz="2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100">
                <a:solidFill>
                  <a:schemeClr val="dk1"/>
                </a:solidFill>
              </a:rPr>
              <a:t>x is 9</a:t>
            </a:r>
            <a:endParaRPr sz="2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100">
                <a:solidFill>
                  <a:schemeClr val="dk1"/>
                </a:solidFill>
              </a:rPr>
              <a:t>x is 8</a:t>
            </a:r>
            <a:endParaRPr sz="2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100">
                <a:solidFill>
                  <a:schemeClr val="dk1"/>
                </a:solidFill>
              </a:rPr>
              <a:t>x is 7</a:t>
            </a:r>
            <a:endParaRPr sz="2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100">
                <a:solidFill>
                  <a:schemeClr val="dk1"/>
                </a:solidFill>
              </a:rPr>
              <a:t>x is 6</a:t>
            </a:r>
            <a:endParaRPr sz="2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100">
                <a:solidFill>
                  <a:schemeClr val="dk1"/>
                </a:solidFill>
              </a:rPr>
              <a:t>x is 5</a:t>
            </a:r>
            <a:endParaRPr sz="2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100">
                <a:solidFill>
                  <a:schemeClr val="dk1"/>
                </a:solidFill>
              </a:rPr>
              <a:t>x is 4</a:t>
            </a:r>
            <a:endParaRPr sz="2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100">
                <a:solidFill>
                  <a:schemeClr val="dk1"/>
                </a:solidFill>
              </a:rPr>
              <a:t>x is 3</a:t>
            </a:r>
            <a:endParaRPr sz="2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100">
                <a:solidFill>
                  <a:schemeClr val="dk1"/>
                </a:solidFill>
              </a:rPr>
              <a:t>x is 2</a:t>
            </a:r>
            <a:endParaRPr sz="2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chemeClr val="dk1"/>
                </a:solidFill>
              </a:rPr>
              <a:t>x is 1</a:t>
            </a:r>
            <a:endParaRPr sz="21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7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Java do loop</a:t>
            </a:r>
            <a:endParaRPr/>
          </a:p>
        </p:txBody>
      </p:sp>
      <p:sp>
        <p:nvSpPr>
          <p:cNvPr id="95" name="Google Shape;95;p17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A do loop works the same as a while loop, but the condition is only checked at the end of the loop.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This ensures the loop happens at least once.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A while loop can happen 0 times. 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e.g.</a:t>
            </a:r>
            <a:br>
              <a:rPr lang="en-US"/>
            </a:br>
            <a:r>
              <a:rPr lang="en-US"/>
              <a:t>x=5</a:t>
            </a:r>
            <a:br>
              <a:rPr lang="en-US"/>
            </a:br>
            <a:r>
              <a:rPr lang="en-US"/>
              <a:t>while(x&gt;10) { System.out.println(x); }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A do loop is written with the word do at the top, and while at the bottom.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While is always followed by ()’s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8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Example of do while loop</a:t>
            </a:r>
            <a:endParaRPr/>
          </a:p>
        </p:txBody>
      </p:sp>
      <p:sp>
        <p:nvSpPr>
          <p:cNvPr id="101" name="Google Shape;101;p18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Scanner myScan=new Scanner(System.in);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//Ensure they enter a name with at least 3 characters: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String name="";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do {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      System.out.println("Enter your name");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      name=myScan.nextLine();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}while(name.length()&lt;3);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9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do…while loops final thoughts…</a:t>
            </a:r>
            <a:endParaRPr/>
          </a:p>
        </p:txBody>
      </p:sp>
      <p:sp>
        <p:nvSpPr>
          <p:cNvPr id="107" name="Google Shape;107;p19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do while loops are used when you want to do something at least once.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The last example is a common use for do…while loops, where you are going to have to ask for the name at least once.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It’s always possible to convert a do while loop into a while loop.  For example you could set name to something which is longer than 3 characters to start with, then use while…but that’s a little clunky.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0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Foreach loops in Java</a:t>
            </a:r>
            <a:endParaRPr/>
          </a:p>
        </p:txBody>
      </p:sp>
      <p:sp>
        <p:nvSpPr>
          <p:cNvPr id="113" name="Google Shape;113;p20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Work the same as for loops in python.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You must be looping over a collection of things: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e.g. array, arraylist, etc.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Note: Strings are not iterable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We don’t use foreach loops in java when we want to count.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i.e.  for x in range(10): in python would not use a foreach loop in java.  It’ll use a for loop which we’ll show you soon.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1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For loop (Python), Foreach loops (Java):</a:t>
            </a:r>
            <a:endParaRPr/>
          </a:p>
        </p:txBody>
      </p:sp>
      <p:graphicFrame>
        <p:nvGraphicFramePr>
          <p:cNvPr id="119" name="Google Shape;119;p21"/>
          <p:cNvGraphicFramePr/>
          <p:nvPr/>
        </p:nvGraphicFramePr>
        <p:xfrm>
          <a:off x="369875" y="940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{88624D48-102E-44EF-A515-8C92E12EDA8D}</a:tableStyleId>
              </a:tblPr>
              <a:tblGrid>
                <a:gridCol w="4177300"/>
                <a:gridCol w="4177300"/>
              </a:tblGrid>
              <a:tr h="444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Python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Java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16244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/>
                        <a:t>password="fluffyBunny123"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/>
                        <a:t>hasNumber=False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/>
                        <a:t>#Check it has at least 1 number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/>
                        <a:t>for x in password: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/>
                        <a:t>    if x.isdigit():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/>
                        <a:t>        hasNumber=True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/>
                        <a:t>if not hasNumber: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/>
                        <a:t>    print("Invalid password")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/>
                        <a:t>String password = "fluffyBunny123";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/>
                        <a:t>boolean hasNumber = false;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/>
                        <a:t>//Check it has at least 1 number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/>
                        <a:t>for (char x : password.toCharArray()) {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/>
                        <a:t>  if (Character.isDigit(x)) {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/>
                        <a:t>    hasNumber = true;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/>
                        <a:t>  }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/>
                        <a:t>}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/>
                        <a:t>if (! hasNumber) {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/>
                        <a:t>  System.out.println("Invalid password");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/>
                        <a:t>}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2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for loop in java</a:t>
            </a:r>
            <a:endParaRPr/>
          </a:p>
        </p:txBody>
      </p:sp>
      <p:sp>
        <p:nvSpPr>
          <p:cNvPr id="125" name="Google Shape;125;p22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Used when you want a loop that happens a set number of times.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Syntax has 3 parts: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Declare and initialize a variable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Conditional check that determines if we keep going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Something which changes the variable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Each part is separated by semicolons (;)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3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Example for loop</a:t>
            </a:r>
            <a:endParaRPr/>
          </a:p>
        </p:txBody>
      </p:sp>
      <p:sp>
        <p:nvSpPr>
          <p:cNvPr id="131" name="Google Shape;131;p23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for(int i=0;i&lt;10;i++) {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	System.out.println(i);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}</a:t>
            </a:r>
            <a:endParaRPr/>
          </a:p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This created a variable called i.  This variable only exists inside this loop.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i is initially set to 0.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We now check if i is less than 10.  Since 0 is less than 10 we’ll print 0.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Next we’ll change the value of i by 1 (i++)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We again check the condition of i being less than 10, which it is, so we continue.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4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Other examples of for loop</a:t>
            </a:r>
            <a:endParaRPr/>
          </a:p>
        </p:txBody>
      </p:sp>
      <p:sp>
        <p:nvSpPr>
          <p:cNvPr id="137" name="Google Shape;137;p24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for(char x=’a’,x&lt;’z’,x++) {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  System.out.println(x);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}  //This prints abcdefghijklmnopqrstuvwxy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for(int y=100;y&gt;0;y--) {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  System.out.println(y+”,”);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} //This prints 100,99,98…1,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If statements in Java</a:t>
            </a:r>
            <a:endParaRPr/>
          </a:p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They work the same as if statements in Python.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You don’t put a : after the if, or else statement, instead you use {}’s after each part.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elif in Python is else if in Java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Each conditional must evaluate to a boolean value.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if(x&gt;3)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The conditional must have ()’s around it.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if statements can have: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Unlimited else if statements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Optional else statements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5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for vs foreach in java.</a:t>
            </a:r>
            <a:endParaRPr/>
          </a:p>
        </p:txBody>
      </p:sp>
      <p:sp>
        <p:nvSpPr>
          <p:cNvPr id="143" name="Google Shape;143;p25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Notice that both for and foreach use the same keyword: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for(int i=0;i&lt;10;i++) 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for(char x : name)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They both use the for keyword, but the syntax inside the </a:t>
            </a:r>
            <a:r>
              <a:rPr lang="en-US"/>
              <a:t>parentheses are different. 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If you are counting, it’ll have 2 semicolons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If you are iterating over a collection, it’ll have a single colon.</a:t>
            </a:r>
            <a:r>
              <a:rPr lang="en-US"/>
              <a:t> 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6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Break</a:t>
            </a:r>
            <a:endParaRPr/>
          </a:p>
        </p:txBody>
      </p:sp>
      <p:sp>
        <p:nvSpPr>
          <p:cNvPr id="149" name="Google Shape;149;p26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Sometimes you want a loop to finish suddenly.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Just like in Python, the command is break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Break will immediately end the loop, and continue with the first </a:t>
            </a:r>
            <a:r>
              <a:rPr lang="en-US"/>
              <a:t>statement</a:t>
            </a:r>
            <a:r>
              <a:rPr lang="en-US"/>
              <a:t> after the loop.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50" name="Google Shape;150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9875" y="2497725"/>
            <a:ext cx="4646675" cy="2203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7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Continue</a:t>
            </a:r>
            <a:endParaRPr/>
          </a:p>
        </p:txBody>
      </p:sp>
      <p:sp>
        <p:nvSpPr>
          <p:cNvPr id="156" name="Google Shape;156;p27"/>
          <p:cNvSpPr txBox="1"/>
          <p:nvPr>
            <p:ph idx="1" type="body"/>
          </p:nvPr>
        </p:nvSpPr>
        <p:spPr>
          <a:xfrm>
            <a:off x="369875" y="834325"/>
            <a:ext cx="4494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In </a:t>
            </a:r>
            <a:r>
              <a:rPr lang="en-US"/>
              <a:t>python and java if you want to skip an iteration of a loop you can use continue.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When it encounters continue, the loop starts the next iteration immediately.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Can be useful when searching for something.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57" name="Google Shape;157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95950" y="381700"/>
            <a:ext cx="3981750" cy="37096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8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Class Exercise</a:t>
            </a:r>
            <a:endParaRPr/>
          </a:p>
        </p:txBody>
      </p:sp>
      <p:sp>
        <p:nvSpPr>
          <p:cNvPr id="163" name="Google Shape;163;p28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Write a program that asks the user for an initial investment amount (double), an interest rate (double), and a number of years (int).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Using an appropriate loop calculate the ending balance. 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9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Solution:</a:t>
            </a:r>
            <a:endParaRPr/>
          </a:p>
        </p:txBody>
      </p:sp>
      <p:sp>
        <p:nvSpPr>
          <p:cNvPr id="169" name="Google Shape;169;p29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77500" lnSpcReduction="10000"/>
          </a:bodyPr>
          <a:lstStyle/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double currentBalance=100;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double interestRate=3.4;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int years=10;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for(int i=1;i&lt;=years;i++) {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   currentBalance+=(currentBalance*(interestRate/100));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   System.out.println("After year "+i+" balance is $"+currentBalance);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}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System.out.println("Ending Balance: "+currentBalance);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369875" y="286275"/>
            <a:ext cx="8418300" cy="71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Conditionals –</a:t>
            </a:r>
            <a:r>
              <a:rPr lang="en-US"/>
              <a:t> </a:t>
            </a:r>
            <a:r>
              <a:rPr b="1" lang="en-US"/>
              <a:t>Java</a:t>
            </a:r>
            <a:endParaRPr/>
          </a:p>
        </p:txBody>
      </p:sp>
      <p:sp>
        <p:nvSpPr>
          <p:cNvPr id="37" name="Google Shape;37;p8"/>
          <p:cNvSpPr txBox="1"/>
          <p:nvPr>
            <p:ph idx="1" type="body"/>
          </p:nvPr>
        </p:nvSpPr>
        <p:spPr>
          <a:xfrm>
            <a:off x="369875" y="920675"/>
            <a:ext cx="8418300" cy="379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47500" lnSpcReduction="20000"/>
          </a:bodyPr>
          <a:lstStyle/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en-US" sz="2000">
                <a:latin typeface="Courier"/>
                <a:ea typeface="Courier"/>
                <a:cs typeface="Courier"/>
                <a:sym typeface="Courier"/>
              </a:rPr>
              <a:t>import java.util.Scanner;</a:t>
            </a:r>
            <a:endParaRPr sz="2000">
              <a:latin typeface="Courier"/>
              <a:ea typeface="Courier"/>
              <a:cs typeface="Courier"/>
              <a:sym typeface="Courier"/>
            </a:endParaRPr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t/>
            </a:r>
            <a:endParaRPr sz="2000">
              <a:latin typeface="Courier"/>
              <a:ea typeface="Courier"/>
              <a:cs typeface="Courier"/>
              <a:sym typeface="Courier"/>
            </a:endParaRPr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en-US" sz="2000">
                <a:latin typeface="Courier"/>
                <a:ea typeface="Courier"/>
                <a:cs typeface="Courier"/>
                <a:sym typeface="Courier"/>
              </a:rPr>
              <a:t>public class Main {</a:t>
            </a:r>
            <a:endParaRPr sz="2000">
              <a:latin typeface="Courier"/>
              <a:ea typeface="Courier"/>
              <a:cs typeface="Courier"/>
              <a:sym typeface="Courier"/>
            </a:endParaRPr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en-US" sz="2000">
                <a:latin typeface="Courier"/>
                <a:ea typeface="Courier"/>
                <a:cs typeface="Courier"/>
                <a:sym typeface="Courier"/>
              </a:rPr>
              <a:t>    public static void main(String[] args) {</a:t>
            </a:r>
            <a:endParaRPr sz="2000">
              <a:latin typeface="Courier"/>
              <a:ea typeface="Courier"/>
              <a:cs typeface="Courier"/>
              <a:sym typeface="Courier"/>
            </a:endParaRPr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en-US" sz="2000">
                <a:latin typeface="Courier"/>
                <a:ea typeface="Courier"/>
                <a:cs typeface="Courier"/>
                <a:sym typeface="Courier"/>
              </a:rPr>
              <a:t>        Scanner myScan=new Scanner(System.in);</a:t>
            </a:r>
            <a:endParaRPr sz="2000">
              <a:latin typeface="Courier"/>
              <a:ea typeface="Courier"/>
              <a:cs typeface="Courier"/>
              <a:sym typeface="Courier"/>
            </a:endParaRPr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en-US" sz="2000">
                <a:latin typeface="Courier"/>
                <a:ea typeface="Courier"/>
                <a:cs typeface="Courier"/>
                <a:sym typeface="Courier"/>
              </a:rPr>
              <a:t>        System.out.println("What is your age?");</a:t>
            </a:r>
            <a:endParaRPr sz="2000">
              <a:latin typeface="Courier"/>
              <a:ea typeface="Courier"/>
              <a:cs typeface="Courier"/>
              <a:sym typeface="Courier"/>
            </a:endParaRPr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en-US" sz="2000">
                <a:latin typeface="Courier"/>
                <a:ea typeface="Courier"/>
                <a:cs typeface="Courier"/>
                <a:sym typeface="Courier"/>
              </a:rPr>
              <a:t>        int age=myScan.nextInt();</a:t>
            </a:r>
            <a:endParaRPr sz="2000">
              <a:latin typeface="Courier"/>
              <a:ea typeface="Courier"/>
              <a:cs typeface="Courier"/>
              <a:sym typeface="Courier"/>
            </a:endParaRPr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en-US" sz="2000">
                <a:latin typeface="Courier"/>
                <a:ea typeface="Courier"/>
                <a:cs typeface="Courier"/>
                <a:sym typeface="Courier"/>
              </a:rPr>
              <a:t>        if(age&lt;18) {</a:t>
            </a:r>
            <a:endParaRPr sz="2000">
              <a:latin typeface="Courier"/>
              <a:ea typeface="Courier"/>
              <a:cs typeface="Courier"/>
              <a:sym typeface="Courier"/>
            </a:endParaRPr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en-US" sz="2000">
                <a:latin typeface="Courier"/>
                <a:ea typeface="Courier"/>
                <a:cs typeface="Courier"/>
                <a:sym typeface="Courier"/>
              </a:rPr>
              <a:t>            System.out.println("You cannot drink or vote");</a:t>
            </a:r>
            <a:endParaRPr sz="2000">
              <a:latin typeface="Courier"/>
              <a:ea typeface="Courier"/>
              <a:cs typeface="Courier"/>
              <a:sym typeface="Courier"/>
            </a:endParaRPr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en-US" sz="2000">
                <a:latin typeface="Courier"/>
                <a:ea typeface="Courier"/>
                <a:cs typeface="Courier"/>
                <a:sym typeface="Courier"/>
              </a:rPr>
              <a:t>        }</a:t>
            </a:r>
            <a:endParaRPr sz="2000">
              <a:latin typeface="Courier"/>
              <a:ea typeface="Courier"/>
              <a:cs typeface="Courier"/>
              <a:sym typeface="Courier"/>
            </a:endParaRPr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en-US" sz="2000">
                <a:latin typeface="Courier"/>
                <a:ea typeface="Courier"/>
                <a:cs typeface="Courier"/>
                <a:sym typeface="Courier"/>
              </a:rPr>
              <a:t>        else if(age&lt;21) {</a:t>
            </a:r>
            <a:endParaRPr sz="2000">
              <a:latin typeface="Courier"/>
              <a:ea typeface="Courier"/>
              <a:cs typeface="Courier"/>
              <a:sym typeface="Courier"/>
            </a:endParaRPr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en-US" sz="2000">
                <a:latin typeface="Courier"/>
                <a:ea typeface="Courier"/>
                <a:cs typeface="Courier"/>
                <a:sym typeface="Courier"/>
              </a:rPr>
              <a:t>            System.out.println("You can vote but not drink");</a:t>
            </a:r>
            <a:endParaRPr sz="2000">
              <a:latin typeface="Courier"/>
              <a:ea typeface="Courier"/>
              <a:cs typeface="Courier"/>
              <a:sym typeface="Courier"/>
            </a:endParaRPr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en-US" sz="2000">
                <a:latin typeface="Courier"/>
                <a:ea typeface="Courier"/>
                <a:cs typeface="Courier"/>
                <a:sym typeface="Courier"/>
              </a:rPr>
              <a:t>        }</a:t>
            </a:r>
            <a:endParaRPr sz="2000">
              <a:latin typeface="Courier"/>
              <a:ea typeface="Courier"/>
              <a:cs typeface="Courier"/>
              <a:sym typeface="Courier"/>
            </a:endParaRPr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en-US" sz="2000">
                <a:latin typeface="Courier"/>
                <a:ea typeface="Courier"/>
                <a:cs typeface="Courier"/>
                <a:sym typeface="Courier"/>
              </a:rPr>
              <a:t>        else {</a:t>
            </a:r>
            <a:endParaRPr sz="2000">
              <a:latin typeface="Courier"/>
              <a:ea typeface="Courier"/>
              <a:cs typeface="Courier"/>
              <a:sym typeface="Courier"/>
            </a:endParaRPr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en-US" sz="2000">
                <a:latin typeface="Courier"/>
                <a:ea typeface="Courier"/>
                <a:cs typeface="Courier"/>
                <a:sym typeface="Courier"/>
              </a:rPr>
              <a:t>            System.out.println("You can vote and drink, don't do them together");</a:t>
            </a:r>
            <a:endParaRPr sz="2000">
              <a:latin typeface="Courier"/>
              <a:ea typeface="Courier"/>
              <a:cs typeface="Courier"/>
              <a:sym typeface="Courier"/>
            </a:endParaRPr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en-US" sz="2000">
                <a:latin typeface="Courier"/>
                <a:ea typeface="Courier"/>
                <a:cs typeface="Courier"/>
                <a:sym typeface="Courier"/>
              </a:rPr>
              <a:t>        }</a:t>
            </a:r>
            <a:endParaRPr sz="2000">
              <a:latin typeface="Courier"/>
              <a:ea typeface="Courier"/>
              <a:cs typeface="Courier"/>
              <a:sym typeface="Courier"/>
            </a:endParaRPr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en-US" sz="2000">
                <a:latin typeface="Courier"/>
                <a:ea typeface="Courier"/>
                <a:cs typeface="Courier"/>
                <a:sym typeface="Courier"/>
              </a:rPr>
              <a:t>    }</a:t>
            </a:r>
            <a:endParaRPr sz="2000">
              <a:latin typeface="Courier"/>
              <a:ea typeface="Courier"/>
              <a:cs typeface="Courier"/>
              <a:sym typeface="Courier"/>
            </a:endParaRPr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en-US" sz="2000">
                <a:latin typeface="Courier"/>
                <a:ea typeface="Courier"/>
                <a:cs typeface="Courier"/>
                <a:sym typeface="Courier"/>
              </a:rPr>
              <a:t>}</a:t>
            </a:r>
            <a:endParaRPr sz="2000">
              <a:latin typeface="Courier"/>
              <a:ea typeface="Courier"/>
              <a:cs typeface="Courier"/>
              <a:sym typeface="Courier"/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432FF"/>
              </a:buClr>
              <a:buSzPct val="100000"/>
              <a:buNone/>
            </a:pPr>
            <a:r>
              <a:t/>
            </a:r>
            <a:endParaRPr sz="2000">
              <a:latin typeface="Courier"/>
              <a:ea typeface="Courier"/>
              <a:cs typeface="Courier"/>
              <a:sym typeface="Courier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and, or, not   ⇒  &amp;&amp;, ||, !</a:t>
            </a:r>
            <a:endParaRPr/>
          </a:p>
        </p:txBody>
      </p:sp>
      <p:sp>
        <p:nvSpPr>
          <p:cNvPr id="43" name="Google Shape;43;p9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44" name="Google Shape;44;p9"/>
          <p:cNvGraphicFramePr/>
          <p:nvPr/>
        </p:nvGraphicFramePr>
        <p:xfrm>
          <a:off x="424050" y="10164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{88624D48-102E-44EF-A515-8C92E12EDA8D}</a:tableStyleId>
              </a:tblPr>
              <a:tblGrid>
                <a:gridCol w="4136200"/>
                <a:gridCol w="4136200"/>
              </a:tblGrid>
              <a:tr h="3481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Python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Java</a:t>
                      </a:r>
                      <a:endParaRPr b="1"/>
                    </a:p>
                  </a:txBody>
                  <a:tcPr marT="91425" marB="91425" marR="91425" marL="91425"/>
                </a:tc>
              </a:tr>
              <a:tr h="7231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/>
                        <a:t>if x&lt;20 and y&gt;5: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/>
                        <a:t>    print("Yes")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if((x&lt;20) &amp;&amp; (y&gt;5)) {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     print(“Yes”);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}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7231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if x&lt;20 or y&gt;5: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     print(“Yes”)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if((x&lt;20) || (y&gt;5)) {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     print(“Yes”);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}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7231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/>
                        <a:t>if 5 &lt; x &lt; y: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/>
                        <a:t>    print("Yes")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if((5&lt;x) &amp;&amp; (x&lt;y)) {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     print(“Yes”);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}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7231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if not a&lt;b: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    print(“No”)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if(! (a&lt;b)) {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     print(“No”);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}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if-elif-else</a:t>
            </a:r>
            <a:endParaRPr/>
          </a:p>
        </p:txBody>
      </p:sp>
      <p:graphicFrame>
        <p:nvGraphicFramePr>
          <p:cNvPr id="50" name="Google Shape;50;p10"/>
          <p:cNvGraphicFramePr/>
          <p:nvPr/>
        </p:nvGraphicFramePr>
        <p:xfrm>
          <a:off x="369875" y="940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{88624D48-102E-44EF-A515-8C92E12EDA8D}</a:tableStyleId>
              </a:tblPr>
              <a:tblGrid>
                <a:gridCol w="4209150"/>
                <a:gridCol w="4209150"/>
              </a:tblGrid>
              <a:tr h="490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Python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Java</a:t>
                      </a:r>
                      <a:endParaRPr b="1"/>
                    </a:p>
                  </a:txBody>
                  <a:tcPr marT="91425" marB="91425" marR="91425" marL="91425"/>
                </a:tc>
              </a:tr>
              <a:tr h="3191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pic>
        <p:nvPicPr>
          <p:cNvPr id="51" name="Google Shape;51;p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9875" y="1430150"/>
            <a:ext cx="4153525" cy="2766851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52;p1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72000" y="1430146"/>
            <a:ext cx="3908418" cy="27668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1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Nested If Statements</a:t>
            </a:r>
            <a:endParaRPr/>
          </a:p>
        </p:txBody>
      </p:sp>
      <p:graphicFrame>
        <p:nvGraphicFramePr>
          <p:cNvPr id="58" name="Google Shape;58;p11"/>
          <p:cNvGraphicFramePr/>
          <p:nvPr/>
        </p:nvGraphicFramePr>
        <p:xfrm>
          <a:off x="406425" y="1194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{88624D48-102E-44EF-A515-8C92E12EDA8D}</a:tableStyleId>
              </a:tblPr>
              <a:tblGrid>
                <a:gridCol w="4165575"/>
                <a:gridCol w="41655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Python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Java</a:t>
                      </a:r>
                      <a:endParaRPr b="1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/>
                        <a:t>if weather=="Sunny":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/>
                        <a:t>    if temperature&lt;=70: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/>
                        <a:t>        print("Wear a hoodie")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/>
                        <a:t>    else: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/>
                        <a:t>        print("Wear a tee-shirt")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/>
                        <a:t>else: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/>
                        <a:t>    print("Bring an umbrella")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/>
                        <a:t>        if(weather.equals("Sunny")) {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/>
                        <a:t>            if (temperature &lt;= 70) {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/>
                        <a:t>                System.out.println("Wear a hoodie");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/>
                        <a:t>            } else {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/>
                        <a:t>                System.out.println("Wear a tee-shirt");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/>
                        <a:t>            }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/>
                        <a:t>        }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/>
                        <a:t>        else {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/>
                        <a:t>            System.out.println("Bring an umbrella")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/>
                        <a:t>        }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2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Match Statements</a:t>
            </a:r>
            <a:endParaRPr/>
          </a:p>
        </p:txBody>
      </p:sp>
      <p:graphicFrame>
        <p:nvGraphicFramePr>
          <p:cNvPr id="64" name="Google Shape;64;p12"/>
          <p:cNvGraphicFramePr/>
          <p:nvPr/>
        </p:nvGraphicFramePr>
        <p:xfrm>
          <a:off x="406425" y="1194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{88624D48-102E-44EF-A515-8C92E12EDA8D}</a:tableStyleId>
              </a:tblPr>
              <a:tblGrid>
                <a:gridCol w="4165575"/>
                <a:gridCol w="41655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Python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Java</a:t>
                      </a:r>
                      <a:endParaRPr b="1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match choice: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    case 1: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        print("Hello")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    case 2: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        print("Goodbye")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    case _: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        print("Unknown")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  </a:t>
                      </a:r>
                      <a:r>
                        <a:rPr lang="en-US"/>
                        <a:t>        switch(choice) {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            case 1: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                System.out.println("Hello");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                break;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            case 2: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                System.out.println("Goodbye");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                break;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            default: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                System.out.println("unknown");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        }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 java each case must have a break</a:t>
            </a:r>
            <a:endParaRPr/>
          </a:p>
        </p:txBody>
      </p:sp>
      <p:sp>
        <p:nvSpPr>
          <p:cNvPr id="70" name="Google Shape;70;p13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If you forget the break, it may execute multiple statements.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This is absolutely a feature…certainly not a bug :)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 new shortcut in Java</a:t>
            </a:r>
            <a:endParaRPr/>
          </a:p>
        </p:txBody>
      </p:sp>
      <p:sp>
        <p:nvSpPr>
          <p:cNvPr id="76" name="Google Shape;76;p14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In python if you had a variable called x, and you wanted to increase </a:t>
            </a:r>
            <a:r>
              <a:rPr lang="en-US"/>
              <a:t>its</a:t>
            </a:r>
            <a:r>
              <a:rPr lang="en-US"/>
              <a:t> value by 1, you had 2 choices: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x=x+1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x+=1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Java gives you an </a:t>
            </a:r>
            <a:r>
              <a:rPr lang="en-US"/>
              <a:t>additional choice: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x++;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If you wish to decrease the value by 1 there is: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x--;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All three syntax are accepted in java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