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9" r:id="rId3"/>
    <p:sldId id="260" r:id="rId4"/>
    <p:sldId id="261" r:id="rId5"/>
    <p:sldId id="262" r:id="rId6"/>
    <p:sldId id="266" r:id="rId7"/>
    <p:sldId id="264"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65" r:id="rId30"/>
    <p:sldId id="288" r:id="rId31"/>
    <p:sldId id="289" r:id="rId32"/>
    <p:sldId id="290"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pos="29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3"/>
    <p:restoredTop sz="94694"/>
  </p:normalViewPr>
  <p:slideViewPr>
    <p:cSldViewPr snapToGrid="0" snapToObjects="1" showGuides="1">
      <p:cViewPr varScale="1">
        <p:scale>
          <a:sx n="97" d="100"/>
          <a:sy n="97" d="100"/>
        </p:scale>
        <p:origin x="606" y="78"/>
      </p:cViewPr>
      <p:guideLst>
        <p:guide pos="2880"/>
        <p:guide pos="29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25388" y="1092784"/>
            <a:ext cx="7089962"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425388" y="2952540"/>
            <a:ext cx="7089962"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4CED90-F502-4641-A266-2613A07AD33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321399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5387" y="342900"/>
            <a:ext cx="7089963" cy="1200150"/>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4532856" y="1614770"/>
            <a:ext cx="3982494" cy="249106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25388" y="1614770"/>
            <a:ext cx="2799096" cy="249106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4CED90-F502-4641-A266-2613A07AD338}"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117351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25387" y="342900"/>
            <a:ext cx="7089963" cy="1200150"/>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4903694" y="1667435"/>
            <a:ext cx="3611656" cy="2728353"/>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1425387" y="1667434"/>
            <a:ext cx="3146613" cy="27283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84CED90-F502-4641-A266-2613A07AD338}"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477965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25388" y="102393"/>
            <a:ext cx="7089962" cy="994172"/>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CED90-F502-4641-A266-2613A07AD33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051498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25388" y="273844"/>
            <a:ext cx="5003987" cy="43588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84CED90-F502-4641-A266-2613A07AD33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21996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4CED90-F502-4641-A266-2613A07AD33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07351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5388" y="1282304"/>
            <a:ext cx="7089962" cy="2139553"/>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1425388" y="3442098"/>
            <a:ext cx="7089962"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84CED90-F502-4641-A266-2613A07AD338}" type="datetimeFigureOut">
              <a:rPr lang="en-US" smtClean="0"/>
              <a:t>3/21/2023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3430924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25388" y="102393"/>
            <a:ext cx="7089962" cy="994172"/>
          </a:xfrm>
        </p:spPr>
        <p:txBody>
          <a:bodyPr/>
          <a:lstStyle/>
          <a:p>
            <a:r>
              <a:rPr lang="en-US" dirty="0"/>
              <a:t>Click to edit Master title style</a:t>
            </a:r>
          </a:p>
        </p:txBody>
      </p:sp>
      <p:sp>
        <p:nvSpPr>
          <p:cNvPr id="3" name="Content Placeholder 2"/>
          <p:cNvSpPr>
            <a:spLocks noGrp="1"/>
          </p:cNvSpPr>
          <p:nvPr>
            <p:ph sz="half" idx="1"/>
          </p:nvPr>
        </p:nvSpPr>
        <p:spPr>
          <a:xfrm>
            <a:off x="1425388" y="1646482"/>
            <a:ext cx="3089462" cy="254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646482"/>
            <a:ext cx="3886200" cy="254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4CED90-F502-4641-A266-2613A07AD338}" type="datetimeFigureOut">
              <a:rPr lang="en-US" smtClean="0"/>
              <a:t>3/21/2023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2299217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25388" y="34981"/>
            <a:ext cx="7091153" cy="1202948"/>
          </a:xfrm>
        </p:spPr>
        <p:txBody>
          <a:bodyPr/>
          <a:lstStyle/>
          <a:p>
            <a:r>
              <a:rPr lang="en-US" dirty="0"/>
              <a:t>Click to edit Master title style</a:t>
            </a:r>
          </a:p>
        </p:txBody>
      </p:sp>
      <p:sp>
        <p:nvSpPr>
          <p:cNvPr id="3" name="Text Placeholder 2"/>
          <p:cNvSpPr>
            <a:spLocks noGrp="1"/>
          </p:cNvSpPr>
          <p:nvPr>
            <p:ph type="body" idx="1"/>
          </p:nvPr>
        </p:nvSpPr>
        <p:spPr>
          <a:xfrm>
            <a:off x="1425387" y="1260872"/>
            <a:ext cx="342586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1425387" y="1878806"/>
            <a:ext cx="3425867" cy="2763441"/>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091953" y="1260872"/>
            <a:ext cx="342586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91953" y="1878806"/>
            <a:ext cx="3425868" cy="2763441"/>
          </a:xfrm>
        </p:spPr>
        <p:txBody>
          <a:bodyPr/>
          <a:lstStyle>
            <a:lvl1pPr>
              <a:defRPr sz="1800"/>
            </a:lvl1pPr>
            <a:lvl2pPr>
              <a:defRPr sz="1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384CED90-F502-4641-A266-2613A07AD338}" type="datetimeFigureOut">
              <a:rPr lang="en-US" smtClean="0"/>
              <a:t>3/21/2023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79508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25388" y="102393"/>
            <a:ext cx="7089962" cy="994172"/>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384CED90-F502-4641-A266-2613A07AD338}" type="datetimeFigureOut">
              <a:rPr lang="en-US" smtClean="0"/>
              <a:t>3/21/2023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34BF4E-A8F6-9D43-8991-E0753F64AB1E}" type="slidenum">
              <a:rPr lang="en-US" smtClean="0"/>
              <a:t>‹#›</a:t>
            </a:fld>
            <a:endParaRPr lang="en-US"/>
          </a:p>
        </p:txBody>
      </p:sp>
    </p:spTree>
    <p:extLst>
      <p:ext uri="{BB962C8B-B14F-4D97-AF65-F5344CB8AC3E}">
        <p14:creationId xmlns:p14="http://schemas.microsoft.com/office/powerpoint/2010/main" val="1032349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236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ck Bar">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12E2D8-00CB-5140-BB91-9493BB5661E3}"/>
              </a:ext>
            </a:extLst>
          </p:cNvPr>
          <p:cNvSpPr/>
          <p:nvPr userDrawn="1"/>
        </p:nvSpPr>
        <p:spPr>
          <a:xfrm>
            <a:off x="-1" y="0"/>
            <a:ext cx="1110953" cy="51435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066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180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25388" y="102393"/>
            <a:ext cx="7089962"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25388" y="1676399"/>
            <a:ext cx="7089962" cy="295632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25388" y="4767263"/>
            <a:ext cx="1882588"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84CED90-F502-4641-A266-2613A07AD338}" type="datetimeFigureOut">
              <a:rPr lang="en-US" smtClean="0"/>
              <a:t>3/21/2023</a:t>
            </a:fld>
            <a:endParaRPr lang="en-US"/>
          </a:p>
        </p:txBody>
      </p:sp>
      <p:sp>
        <p:nvSpPr>
          <p:cNvPr id="5" name="Footer Placeholder 4"/>
          <p:cNvSpPr>
            <a:spLocks noGrp="1"/>
          </p:cNvSpPr>
          <p:nvPr>
            <p:ph type="ftr" sz="quarter" idx="3"/>
          </p:nvPr>
        </p:nvSpPr>
        <p:spPr>
          <a:xfrm>
            <a:off x="3523129" y="4767263"/>
            <a:ext cx="2591921"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4BF4E-A8F6-9D43-8991-E0753F64AB1E}" type="slidenum">
              <a:rPr lang="en-US" smtClean="0"/>
              <a:t>‹#›</a:t>
            </a:fld>
            <a:endParaRPr lang="en-US"/>
          </a:p>
        </p:txBody>
      </p:sp>
    </p:spTree>
    <p:extLst>
      <p:ext uri="{BB962C8B-B14F-4D97-AF65-F5344CB8AC3E}">
        <p14:creationId xmlns:p14="http://schemas.microsoft.com/office/powerpoint/2010/main" val="763898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73" r:id="rId9"/>
    <p:sldLayoutId id="2147483668" r:id="rId10"/>
    <p:sldLayoutId id="2147483669" r:id="rId11"/>
    <p:sldLayoutId id="2147483670" r:id="rId12"/>
    <p:sldLayoutId id="2147483671"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https://risk.kennesaw.edu/"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protectingminors.kennesaw.edu/resources.php"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s://protectingminors.kennesaw.edu/training/mandatory-training.php"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protectingminors.kennesaw.edu/resources.php"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protectingminors.kennesaw.edu/incidentreporting.php" TargetMode="External"/><Relationship Id="rId2" Type="http://schemas.openxmlformats.org/officeDocument/2006/relationships/hyperlink" Target="http://ehs.kennesaw.edu/incident_reporting.php"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concern.kennesaw.edu/"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concern.kennesaw.edu/"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protectingminors.kennesaw.edu/resources.php"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hyperlink" Target="https://protectingminors.kennesaw.edu/"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protectingminors.kennesaw.edu/resources.php"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www.usg.edu/records_management/schedule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C2BCB-C041-444D-BD7B-C9C0A2650491}"/>
              </a:ext>
            </a:extLst>
          </p:cNvPr>
          <p:cNvSpPr>
            <a:spLocks noGrp="1"/>
          </p:cNvSpPr>
          <p:nvPr>
            <p:ph type="ctrTitle"/>
          </p:nvPr>
        </p:nvSpPr>
        <p:spPr/>
        <p:txBody>
          <a:bodyPr>
            <a:normAutofit/>
          </a:bodyPr>
          <a:lstStyle/>
          <a:p>
            <a:r>
              <a:rPr lang="en-US" sz="4000" b="1" dirty="0">
                <a:latin typeface="+mn-lt"/>
              </a:rPr>
              <a:t>KSU Programs Serving Minors Training</a:t>
            </a:r>
          </a:p>
        </p:txBody>
      </p:sp>
      <p:sp>
        <p:nvSpPr>
          <p:cNvPr id="3" name="Subtitle 2">
            <a:extLst>
              <a:ext uri="{FF2B5EF4-FFF2-40B4-BE49-F238E27FC236}">
                <a16:creationId xmlns:a16="http://schemas.microsoft.com/office/drawing/2014/main" id="{C30436E9-7C4D-E64E-B98F-03178A182641}"/>
              </a:ext>
            </a:extLst>
          </p:cNvPr>
          <p:cNvSpPr>
            <a:spLocks noGrp="1"/>
          </p:cNvSpPr>
          <p:nvPr>
            <p:ph type="subTitle" idx="1"/>
          </p:nvPr>
        </p:nvSpPr>
        <p:spPr>
          <a:xfrm>
            <a:off x="1425388" y="3276221"/>
            <a:ext cx="7089962" cy="1241822"/>
          </a:xfrm>
        </p:spPr>
        <p:txBody>
          <a:bodyPr>
            <a:normAutofit/>
          </a:bodyPr>
          <a:lstStyle/>
          <a:p>
            <a:r>
              <a:rPr lang="en-US" sz="1400" dirty="0"/>
              <a:t>This training is provided and intended for use by Kennesaw State University employees and volunteers and personnel of third-party organizations using Kennesaw State University property for programs serving non-enrolled minors. It is derived from Georgia statues as well as Board of Regents and Kennesaw State University policies and procedures. </a:t>
            </a:r>
          </a:p>
        </p:txBody>
      </p:sp>
    </p:spTree>
    <p:extLst>
      <p:ext uri="{BB962C8B-B14F-4D97-AF65-F5344CB8AC3E}">
        <p14:creationId xmlns:p14="http://schemas.microsoft.com/office/powerpoint/2010/main" val="2651357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906968"/>
            <a:ext cx="6736624" cy="461665"/>
          </a:xfrm>
          <a:prstGeom prst="rect">
            <a:avLst/>
          </a:prstGeom>
        </p:spPr>
        <p:txBody>
          <a:bodyPr wrap="square">
            <a:spAutoFit/>
          </a:bodyPr>
          <a:lstStyle/>
          <a:p>
            <a:r>
              <a:rPr lang="en-US" sz="2400" b="1" dirty="0">
                <a:solidFill>
                  <a:prstClr val="black"/>
                </a:solidFill>
                <a:ea typeface="+mj-ea"/>
                <a:cs typeface="+mj-cs"/>
              </a:rPr>
              <a:t>Program Requirements: Background Investigations</a:t>
            </a:r>
            <a:endParaRPr lang="en-US" sz="2400" dirty="0"/>
          </a:p>
        </p:txBody>
      </p:sp>
      <p:sp>
        <p:nvSpPr>
          <p:cNvPr id="2" name="Rectangle 1">
            <a:extLst>
              <a:ext uri="{FF2B5EF4-FFF2-40B4-BE49-F238E27FC236}">
                <a16:creationId xmlns:a16="http://schemas.microsoft.com/office/drawing/2014/main" id="{F9CDBC41-F777-45B2-98CF-D312060BE67B}"/>
              </a:ext>
            </a:extLst>
          </p:cNvPr>
          <p:cNvSpPr/>
          <p:nvPr/>
        </p:nvSpPr>
        <p:spPr>
          <a:xfrm>
            <a:off x="1373706" y="1565493"/>
            <a:ext cx="7333323" cy="738664"/>
          </a:xfrm>
          <a:prstGeom prst="rect">
            <a:avLst/>
          </a:prstGeom>
        </p:spPr>
        <p:txBody>
          <a:bodyPr wrap="square">
            <a:spAutoFit/>
          </a:bodyPr>
          <a:lstStyle/>
          <a:p>
            <a:r>
              <a:rPr lang="en-US" sz="1400" dirty="0"/>
              <a:t>All </a:t>
            </a:r>
            <a:r>
              <a:rPr lang="en-US" sz="1400" u="sng" dirty="0"/>
              <a:t>Authorized Individuals </a:t>
            </a:r>
            <a:r>
              <a:rPr lang="en-US" sz="1400" dirty="0"/>
              <a:t>with primary responsibilities involving direct interaction with minors are required to have a current satisfactory background check on record prior to beginning work with minors.</a:t>
            </a:r>
            <a:endParaRPr lang="en-US" sz="1400" b="1" dirty="0">
              <a:latin typeface="+mj-lt"/>
            </a:endParaRPr>
          </a:p>
        </p:txBody>
      </p:sp>
      <p:sp>
        <p:nvSpPr>
          <p:cNvPr id="3" name="Rectangle 2">
            <a:extLst>
              <a:ext uri="{FF2B5EF4-FFF2-40B4-BE49-F238E27FC236}">
                <a16:creationId xmlns:a16="http://schemas.microsoft.com/office/drawing/2014/main" id="{F5350CE4-5A8E-4A6A-A5F5-F28B24C9F3DB}"/>
              </a:ext>
            </a:extLst>
          </p:cNvPr>
          <p:cNvSpPr/>
          <p:nvPr/>
        </p:nvSpPr>
        <p:spPr>
          <a:xfrm>
            <a:off x="1373707" y="2293111"/>
            <a:ext cx="2590581" cy="338554"/>
          </a:xfrm>
          <a:prstGeom prst="rect">
            <a:avLst/>
          </a:prstGeom>
        </p:spPr>
        <p:txBody>
          <a:bodyPr wrap="none">
            <a:spAutoFit/>
          </a:bodyPr>
          <a:lstStyle/>
          <a:p>
            <a:r>
              <a:rPr lang="en-US" sz="1600" b="1" dirty="0">
                <a:latin typeface="+mj-lt"/>
              </a:rPr>
              <a:t>University Affiliated Activities:</a:t>
            </a:r>
          </a:p>
        </p:txBody>
      </p:sp>
      <p:sp>
        <p:nvSpPr>
          <p:cNvPr id="4" name="Rectangle 3">
            <a:extLst>
              <a:ext uri="{FF2B5EF4-FFF2-40B4-BE49-F238E27FC236}">
                <a16:creationId xmlns:a16="http://schemas.microsoft.com/office/drawing/2014/main" id="{277D4FFE-AF91-413E-B75B-6850FC22A9C2}"/>
              </a:ext>
            </a:extLst>
          </p:cNvPr>
          <p:cNvSpPr/>
          <p:nvPr/>
        </p:nvSpPr>
        <p:spPr>
          <a:xfrm>
            <a:off x="4648874" y="2263973"/>
            <a:ext cx="4572000" cy="338554"/>
          </a:xfrm>
          <a:prstGeom prst="rect">
            <a:avLst/>
          </a:prstGeom>
        </p:spPr>
        <p:txBody>
          <a:bodyPr>
            <a:spAutoFit/>
          </a:bodyPr>
          <a:lstStyle/>
          <a:p>
            <a:r>
              <a:rPr lang="en-US" sz="1600" b="1" dirty="0">
                <a:latin typeface="+mj-lt"/>
              </a:rPr>
              <a:t>Third Party Activities</a:t>
            </a:r>
          </a:p>
        </p:txBody>
      </p:sp>
      <p:sp>
        <p:nvSpPr>
          <p:cNvPr id="5" name="Rectangle 4">
            <a:extLst>
              <a:ext uri="{FF2B5EF4-FFF2-40B4-BE49-F238E27FC236}">
                <a16:creationId xmlns:a16="http://schemas.microsoft.com/office/drawing/2014/main" id="{BE33D7D3-B55C-45AA-B1F8-E00D002F76B3}"/>
              </a:ext>
            </a:extLst>
          </p:cNvPr>
          <p:cNvSpPr/>
          <p:nvPr/>
        </p:nvSpPr>
        <p:spPr>
          <a:xfrm>
            <a:off x="1373707" y="2747009"/>
            <a:ext cx="2995993" cy="2308324"/>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US" sz="1200" dirty="0"/>
              <a:t>HR will conduct background investigations for all Authorized Individuals (including KSU faculty, staff, &amp; volunteers utilizing the KSU Registered Visitor </a:t>
            </a:r>
            <a:r>
              <a:rPr lang="en-US" sz="1200" dirty="0" smtClean="0"/>
              <a:t>Process *</a:t>
            </a:r>
            <a:endParaRPr lang="en-US" sz="1200" dirty="0"/>
          </a:p>
          <a:p>
            <a:pPr marL="285750" indent="-285750">
              <a:buFont typeface="Arial" panose="020B0604020202020204" pitchFamily="34" charset="0"/>
              <a:buChar char="•"/>
            </a:pPr>
            <a:r>
              <a:rPr lang="en-US" sz="1200" dirty="0"/>
              <a:t>Background investigations must be performed on returning Authorized Individuals every 3 years. </a:t>
            </a:r>
          </a:p>
          <a:p>
            <a:pPr marL="285750" indent="-285750">
              <a:buFont typeface="Arial" panose="020B0604020202020204" pitchFamily="34" charset="0"/>
              <a:buChar char="•"/>
            </a:pPr>
            <a:r>
              <a:rPr lang="en-US" sz="1200" dirty="0"/>
              <a:t>All Volunteers must also fill out the Volunteer Agreement Form. </a:t>
            </a:r>
          </a:p>
          <a:p>
            <a:r>
              <a:rPr lang="en-US" sz="1200" b="1" dirty="0"/>
              <a:t>* Fees are the responsibility of the KSU Program/Sponsoring Unit</a:t>
            </a:r>
            <a:endParaRPr lang="en-US" sz="1200" b="1" dirty="0">
              <a:latin typeface="+mj-lt"/>
            </a:endParaRPr>
          </a:p>
        </p:txBody>
      </p:sp>
      <p:sp>
        <p:nvSpPr>
          <p:cNvPr id="6" name="Rectangle 5">
            <a:extLst>
              <a:ext uri="{FF2B5EF4-FFF2-40B4-BE49-F238E27FC236}">
                <a16:creationId xmlns:a16="http://schemas.microsoft.com/office/drawing/2014/main" id="{58830482-3A9D-4509-AD62-5B43E1CA79B8}"/>
              </a:ext>
            </a:extLst>
          </p:cNvPr>
          <p:cNvSpPr/>
          <p:nvPr/>
        </p:nvSpPr>
        <p:spPr>
          <a:xfrm>
            <a:off x="4774303" y="2747009"/>
            <a:ext cx="3336028" cy="2308324"/>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US" sz="1200" dirty="0"/>
              <a:t>Third Party Programs will enter into a Facility Use Agreement or License Agreement. Agreements include satisfactory background. investigation requirements. ** </a:t>
            </a:r>
          </a:p>
          <a:p>
            <a:endParaRPr lang="en-US" sz="1200" dirty="0"/>
          </a:p>
          <a:p>
            <a:pPr marL="285750" indent="-285750">
              <a:buFont typeface="Arial" panose="020B0604020202020204" pitchFamily="34" charset="0"/>
              <a:buChar char="•"/>
            </a:pPr>
            <a:r>
              <a:rPr lang="en-US" sz="1200" dirty="0"/>
              <a:t>Reminder: Third Party programs and their employees/contractors should utilize the KSU Registered Visitor Process when appropriate. </a:t>
            </a:r>
          </a:p>
          <a:p>
            <a:endParaRPr lang="en-US" sz="1200" dirty="0"/>
          </a:p>
          <a:p>
            <a:endParaRPr lang="en-US" sz="1200" b="1" dirty="0"/>
          </a:p>
          <a:p>
            <a:r>
              <a:rPr lang="en-US" sz="1200" b="1" dirty="0"/>
              <a:t>** Fees are the responsibility of the Third Party Program/Organization</a:t>
            </a:r>
          </a:p>
        </p:txBody>
      </p:sp>
    </p:spTree>
    <p:extLst>
      <p:ext uri="{BB962C8B-B14F-4D97-AF65-F5344CB8AC3E}">
        <p14:creationId xmlns:p14="http://schemas.microsoft.com/office/powerpoint/2010/main" val="2946068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918749"/>
            <a:ext cx="6736624" cy="461665"/>
          </a:xfrm>
          <a:prstGeom prst="rect">
            <a:avLst/>
          </a:prstGeom>
        </p:spPr>
        <p:txBody>
          <a:bodyPr wrap="square">
            <a:spAutoFit/>
          </a:bodyPr>
          <a:lstStyle/>
          <a:p>
            <a:pPr algn="ctr"/>
            <a:r>
              <a:rPr lang="en-US" sz="2400" b="1" dirty="0">
                <a:solidFill>
                  <a:prstClr val="black"/>
                </a:solidFill>
                <a:ea typeface="+mj-ea"/>
                <a:cs typeface="+mj-cs"/>
              </a:rPr>
              <a:t>Program Requirements: Risk/Insurance</a:t>
            </a:r>
            <a:endParaRPr lang="en-US" sz="2400" dirty="0"/>
          </a:p>
        </p:txBody>
      </p:sp>
      <p:sp>
        <p:nvSpPr>
          <p:cNvPr id="8" name="Rectangle 7">
            <a:extLst>
              <a:ext uri="{FF2B5EF4-FFF2-40B4-BE49-F238E27FC236}">
                <a16:creationId xmlns:a16="http://schemas.microsoft.com/office/drawing/2014/main" id="{6B9D173B-D7F2-4275-94E7-F14E7277F1A6}"/>
              </a:ext>
            </a:extLst>
          </p:cNvPr>
          <p:cNvSpPr/>
          <p:nvPr/>
        </p:nvSpPr>
        <p:spPr>
          <a:xfrm>
            <a:off x="1472751" y="1733014"/>
            <a:ext cx="7177636" cy="3416320"/>
          </a:xfrm>
          <a:prstGeom prst="rect">
            <a:avLst/>
          </a:prstGeom>
        </p:spPr>
        <p:txBody>
          <a:bodyPr wrap="square">
            <a:spAutoFit/>
          </a:bodyPr>
          <a:lstStyle/>
          <a:p>
            <a:r>
              <a:rPr lang="en-US" dirty="0"/>
              <a:t>• 	Kennesaw State University staff and volunteers are covered by the 	State for Liability Insurance while acting within the scope of their 	official duties or employment. O.C.G.A. §50-21-20 et seq.</a:t>
            </a:r>
          </a:p>
          <a:p>
            <a:pPr marL="1200150" lvl="2" indent="-285750">
              <a:buFont typeface="Arial" panose="020B0604020202020204" pitchFamily="34" charset="0"/>
              <a:buChar char="•"/>
            </a:pPr>
            <a:r>
              <a:rPr lang="en-US" dirty="0"/>
              <a:t>This does NOT cover any program participants’ accidental injuries occurring during program.	</a:t>
            </a:r>
          </a:p>
          <a:p>
            <a:pPr lvl="1"/>
            <a:r>
              <a:rPr lang="en-US" dirty="0"/>
              <a:t> </a:t>
            </a:r>
          </a:p>
          <a:p>
            <a:r>
              <a:rPr lang="en-US" dirty="0"/>
              <a:t>• 	The Office of Enterprise Risk Management (OERM) will review KSU 	Affiliated Programs to determine the necessity of procuring Accidental 	Injury Insurance or other specialty coverages. </a:t>
            </a:r>
          </a:p>
          <a:p>
            <a:endParaRPr lang="en-US" dirty="0"/>
          </a:p>
          <a:p>
            <a:r>
              <a:rPr lang="en-US" dirty="0"/>
              <a:t>• 	Contact KSU Risk Management with questions:</a:t>
            </a:r>
          </a:p>
          <a:p>
            <a:pPr lvl="1"/>
            <a:r>
              <a:rPr lang="en-US" dirty="0">
                <a:hlinkClick r:id="rId2"/>
              </a:rPr>
              <a:t>https://risk.kennesaw.edu/</a:t>
            </a:r>
            <a:r>
              <a:rPr lang="en-US" dirty="0"/>
              <a:t> </a:t>
            </a:r>
          </a:p>
        </p:txBody>
      </p:sp>
    </p:spTree>
    <p:extLst>
      <p:ext uri="{BB962C8B-B14F-4D97-AF65-F5344CB8AC3E}">
        <p14:creationId xmlns:p14="http://schemas.microsoft.com/office/powerpoint/2010/main" val="13914861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906968"/>
            <a:ext cx="6736624" cy="461665"/>
          </a:xfrm>
          <a:prstGeom prst="rect">
            <a:avLst/>
          </a:prstGeom>
        </p:spPr>
        <p:txBody>
          <a:bodyPr wrap="square">
            <a:spAutoFit/>
          </a:bodyPr>
          <a:lstStyle/>
          <a:p>
            <a:pPr algn="ctr"/>
            <a:r>
              <a:rPr lang="en-US" sz="2400" b="1" dirty="0">
                <a:solidFill>
                  <a:prstClr val="black"/>
                </a:solidFill>
                <a:ea typeface="+mj-ea"/>
                <a:cs typeface="+mj-cs"/>
              </a:rPr>
              <a:t>Program Requirements: Compliance Procedures</a:t>
            </a:r>
            <a:endParaRPr lang="en-US" sz="2400" dirty="0"/>
          </a:p>
        </p:txBody>
      </p:sp>
      <p:sp>
        <p:nvSpPr>
          <p:cNvPr id="8" name="Rectangle 7">
            <a:extLst>
              <a:ext uri="{FF2B5EF4-FFF2-40B4-BE49-F238E27FC236}">
                <a16:creationId xmlns:a16="http://schemas.microsoft.com/office/drawing/2014/main" id="{6B9D173B-D7F2-4275-94E7-F14E7277F1A6}"/>
              </a:ext>
            </a:extLst>
          </p:cNvPr>
          <p:cNvSpPr/>
          <p:nvPr/>
        </p:nvSpPr>
        <p:spPr>
          <a:xfrm>
            <a:off x="1472751" y="1733014"/>
            <a:ext cx="7177636" cy="3170099"/>
          </a:xfrm>
          <a:prstGeom prst="rect">
            <a:avLst/>
          </a:prstGeom>
        </p:spPr>
        <p:txBody>
          <a:bodyPr wrap="square">
            <a:spAutoFit/>
          </a:bodyPr>
          <a:lstStyle/>
          <a:p>
            <a:r>
              <a:rPr lang="en-US" sz="2000" dirty="0"/>
              <a:t>• 	Required Training </a:t>
            </a:r>
          </a:p>
          <a:p>
            <a:r>
              <a:rPr lang="en-US" sz="2000" dirty="0"/>
              <a:t>• 	Reporting Procedures: </a:t>
            </a:r>
          </a:p>
          <a:p>
            <a:pPr marL="1200150" lvl="2" indent="-285750">
              <a:buFont typeface="Wingdings" panose="05000000000000000000" pitchFamily="2" charset="2"/>
              <a:buChar char="ü"/>
            </a:pPr>
            <a:r>
              <a:rPr lang="en-US" sz="2000" dirty="0"/>
              <a:t>Mandated Reporting of Child Abuse </a:t>
            </a:r>
          </a:p>
          <a:p>
            <a:pPr marL="1200150" lvl="2" indent="-285750">
              <a:buFont typeface="Wingdings" panose="05000000000000000000" pitchFamily="2" charset="2"/>
              <a:buChar char="ü"/>
            </a:pPr>
            <a:r>
              <a:rPr lang="en-US" sz="2000" dirty="0"/>
              <a:t>Incident Reporting </a:t>
            </a:r>
          </a:p>
          <a:p>
            <a:r>
              <a:rPr lang="en-US" sz="2000" dirty="0"/>
              <a:t>• 	Codes of Conduct for Staff, Volunteers, and Program 	Participants </a:t>
            </a:r>
          </a:p>
          <a:p>
            <a:r>
              <a:rPr lang="en-US" sz="2000" dirty="0"/>
              <a:t>• 	Safety Planning</a:t>
            </a:r>
          </a:p>
          <a:p>
            <a:endParaRPr lang="en-US" sz="2000" dirty="0"/>
          </a:p>
          <a:p>
            <a:r>
              <a:rPr lang="en-US" sz="2000" dirty="0"/>
              <a:t>Program Sponsors should utilize the Program Checklist Form:</a:t>
            </a:r>
          </a:p>
          <a:p>
            <a:r>
              <a:rPr lang="en-US" sz="2000" dirty="0">
                <a:hlinkClick r:id="rId2"/>
              </a:rPr>
              <a:t>https://protectingminors.kennesaw.edu/resources.php</a:t>
            </a:r>
            <a:r>
              <a:rPr lang="en-US" sz="2000" dirty="0"/>
              <a:t> </a:t>
            </a:r>
          </a:p>
        </p:txBody>
      </p:sp>
    </p:spTree>
    <p:extLst>
      <p:ext uri="{BB962C8B-B14F-4D97-AF65-F5344CB8AC3E}">
        <p14:creationId xmlns:p14="http://schemas.microsoft.com/office/powerpoint/2010/main" val="153904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818477"/>
            <a:ext cx="7170525"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Required </a:t>
            </a:r>
            <a:r>
              <a:rPr lang="en-US" sz="2400" b="1" dirty="0">
                <a:solidFill>
                  <a:prstClr val="black"/>
                </a:solidFill>
                <a:ea typeface="+mj-ea"/>
                <a:cs typeface="+mj-cs"/>
              </a:rPr>
              <a:t>Training</a:t>
            </a:r>
            <a:endParaRPr lang="en-US" sz="2400" dirty="0"/>
          </a:p>
        </p:txBody>
      </p:sp>
      <p:sp>
        <p:nvSpPr>
          <p:cNvPr id="8" name="Rectangle 7">
            <a:extLst>
              <a:ext uri="{FF2B5EF4-FFF2-40B4-BE49-F238E27FC236}">
                <a16:creationId xmlns:a16="http://schemas.microsoft.com/office/drawing/2014/main" id="{6B9D173B-D7F2-4275-94E7-F14E7277F1A6}"/>
              </a:ext>
            </a:extLst>
          </p:cNvPr>
          <p:cNvSpPr/>
          <p:nvPr/>
        </p:nvSpPr>
        <p:spPr>
          <a:xfrm>
            <a:off x="1472751" y="1733014"/>
            <a:ext cx="7177636" cy="3262432"/>
          </a:xfrm>
          <a:prstGeom prst="rect">
            <a:avLst/>
          </a:prstGeom>
        </p:spPr>
        <p:txBody>
          <a:bodyPr wrap="square">
            <a:spAutoFit/>
          </a:bodyPr>
          <a:lstStyle/>
          <a:p>
            <a:r>
              <a:rPr lang="en-US" dirty="0"/>
              <a:t>• </a:t>
            </a:r>
            <a:r>
              <a:rPr lang="en-US" dirty="0" smtClean="0"/>
              <a:t>	</a:t>
            </a:r>
            <a:r>
              <a:rPr lang="en-US" b="1" dirty="0" smtClean="0"/>
              <a:t>All </a:t>
            </a:r>
            <a:r>
              <a:rPr lang="en-US" b="1" dirty="0"/>
              <a:t>Authorized Individuals are required to complete annual KSU 	approved training before they begin working with minors: </a:t>
            </a:r>
          </a:p>
          <a:p>
            <a:pPr marL="1257300" lvl="2" indent="-342900">
              <a:buFont typeface="Wingdings" panose="05000000000000000000" pitchFamily="2" charset="2"/>
              <a:buChar char="q"/>
            </a:pPr>
            <a:r>
              <a:rPr lang="en-US" sz="1600" dirty="0"/>
              <a:t>Mandated Reporters: Critical Links in Protecting Children in Georgia </a:t>
            </a:r>
          </a:p>
          <a:p>
            <a:pPr marL="1257300" lvl="2" indent="-342900">
              <a:buFont typeface="Wingdings" panose="05000000000000000000" pitchFamily="2" charset="2"/>
              <a:buChar char="q"/>
            </a:pPr>
            <a:r>
              <a:rPr lang="en-US" sz="1600" dirty="0"/>
              <a:t>KSU Programs Serving Minors </a:t>
            </a:r>
            <a:endParaRPr lang="en-US" sz="1600" dirty="0" smtClean="0"/>
          </a:p>
          <a:p>
            <a:pPr lvl="2"/>
            <a:endParaRPr lang="en-US" sz="1600" dirty="0"/>
          </a:p>
          <a:p>
            <a:r>
              <a:rPr lang="en-US" dirty="0"/>
              <a:t>• </a:t>
            </a:r>
            <a:r>
              <a:rPr lang="en-US" dirty="0" smtClean="0"/>
              <a:t>	</a:t>
            </a:r>
            <a:r>
              <a:rPr lang="en-US" b="1" dirty="0" smtClean="0"/>
              <a:t>Training </a:t>
            </a:r>
            <a:r>
              <a:rPr lang="en-US" b="1" dirty="0"/>
              <a:t>is available for Authorized Individuals and third parties at </a:t>
            </a:r>
            <a:r>
              <a:rPr lang="en-US" b="1" dirty="0" smtClean="0"/>
              <a:t>	our website</a:t>
            </a:r>
            <a:r>
              <a:rPr lang="en-US" b="1" dirty="0"/>
              <a:t>: </a:t>
            </a:r>
          </a:p>
          <a:p>
            <a:r>
              <a:rPr lang="en-US" dirty="0">
                <a:hlinkClick r:id="rId2"/>
              </a:rPr>
              <a:t>https://protectingminors.kennesaw.edu/training/mandatory-training.php</a:t>
            </a:r>
            <a:r>
              <a:rPr lang="en-US" dirty="0"/>
              <a:t> </a:t>
            </a:r>
          </a:p>
          <a:p>
            <a:endParaRPr lang="en-US" dirty="0"/>
          </a:p>
          <a:p>
            <a:r>
              <a:rPr lang="en-US" dirty="0"/>
              <a:t>• </a:t>
            </a:r>
            <a:r>
              <a:rPr lang="en-US" dirty="0" smtClean="0"/>
              <a:t>	</a:t>
            </a:r>
            <a:r>
              <a:rPr lang="en-US" b="1" dirty="0" smtClean="0"/>
              <a:t>Program </a:t>
            </a:r>
            <a:r>
              <a:rPr lang="en-US" b="1" dirty="0"/>
              <a:t>Sponsors are responsible for: </a:t>
            </a:r>
          </a:p>
          <a:p>
            <a:pPr marL="1200150" lvl="2" indent="-285750">
              <a:buFont typeface="Wingdings" panose="05000000000000000000" pitchFamily="2" charset="2"/>
              <a:buChar char="q"/>
            </a:pPr>
            <a:r>
              <a:rPr lang="en-US" sz="1600" dirty="0"/>
              <a:t>ensuring all Authorized Individuals complete required training </a:t>
            </a:r>
          </a:p>
          <a:p>
            <a:pPr marL="1200150" lvl="2" indent="-285750">
              <a:buFont typeface="Wingdings" panose="05000000000000000000" pitchFamily="2" charset="2"/>
              <a:buChar char="q"/>
            </a:pPr>
            <a:r>
              <a:rPr lang="en-US" sz="1600" dirty="0"/>
              <a:t>maintaining training certifications for Authorized Individuals</a:t>
            </a:r>
          </a:p>
        </p:txBody>
      </p:sp>
    </p:spTree>
    <p:extLst>
      <p:ext uri="{BB962C8B-B14F-4D97-AF65-F5344CB8AC3E}">
        <p14:creationId xmlns:p14="http://schemas.microsoft.com/office/powerpoint/2010/main" val="1352891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788C-0C24-4EFF-A441-4F37C9179C77}"/>
              </a:ext>
            </a:extLst>
          </p:cNvPr>
          <p:cNvSpPr>
            <a:spLocks noGrp="1"/>
          </p:cNvSpPr>
          <p:nvPr>
            <p:ph type="title"/>
          </p:nvPr>
        </p:nvSpPr>
        <p:spPr>
          <a:xfrm>
            <a:off x="1405637" y="904982"/>
            <a:ext cx="7398498" cy="568289"/>
          </a:xfrm>
        </p:spPr>
        <p:txBody>
          <a:bodyPr>
            <a:normAutofit fontScale="90000"/>
          </a:bodyPr>
          <a:lstStyle/>
          <a:p>
            <a:pPr algn="ctr"/>
            <a:r>
              <a:rPr lang="en-US" sz="2700" b="1" dirty="0">
                <a:latin typeface="+mn-lt"/>
              </a:rPr>
              <a:t>Program Requirements: Procedures </a:t>
            </a:r>
            <a:r>
              <a:rPr lang="en-US" sz="2700" b="1" dirty="0" smtClean="0">
                <a:latin typeface="+mn-lt"/>
              </a:rPr>
              <a:t/>
            </a:r>
            <a:br>
              <a:rPr lang="en-US" sz="2700" b="1" dirty="0" smtClean="0">
                <a:latin typeface="+mn-lt"/>
              </a:rPr>
            </a:br>
            <a:r>
              <a:rPr lang="en-US" sz="2700" b="1" dirty="0" smtClean="0">
                <a:latin typeface="+mn-lt"/>
              </a:rPr>
              <a:t>Mandatory </a:t>
            </a:r>
            <a:r>
              <a:rPr lang="en-US" sz="2700" b="1" dirty="0">
                <a:latin typeface="+mn-lt"/>
              </a:rPr>
              <a:t>Reporting</a:t>
            </a:r>
            <a:r>
              <a:rPr lang="en-US" sz="2800" dirty="0"/>
              <a:t>	</a:t>
            </a:r>
          </a:p>
        </p:txBody>
      </p:sp>
      <p:sp>
        <p:nvSpPr>
          <p:cNvPr id="5" name="Rectangle 4">
            <a:extLst>
              <a:ext uri="{FF2B5EF4-FFF2-40B4-BE49-F238E27FC236}">
                <a16:creationId xmlns:a16="http://schemas.microsoft.com/office/drawing/2014/main" id="{6334AA0E-7642-4E82-93EF-1D0DD2B8BA54}"/>
              </a:ext>
            </a:extLst>
          </p:cNvPr>
          <p:cNvSpPr/>
          <p:nvPr/>
        </p:nvSpPr>
        <p:spPr>
          <a:xfrm>
            <a:off x="1610315" y="1833086"/>
            <a:ext cx="7193820" cy="2862322"/>
          </a:xfrm>
          <a:prstGeom prst="rect">
            <a:avLst/>
          </a:prstGeom>
        </p:spPr>
        <p:txBody>
          <a:bodyPr wrap="square">
            <a:spAutoFit/>
          </a:bodyPr>
          <a:lstStyle/>
          <a:p>
            <a:r>
              <a:rPr lang="en-US" sz="2000" dirty="0"/>
              <a:t>Mandated Reporting Obligation: O.C.G.A. § 19-7-5(c)(1) </a:t>
            </a:r>
          </a:p>
          <a:p>
            <a:endParaRPr lang="en-US" sz="2000" dirty="0"/>
          </a:p>
          <a:p>
            <a:r>
              <a:rPr lang="en-US" sz="2000" dirty="0"/>
              <a:t>“The following persons having reasonable cause to believe that suspected child abuse has occurred shall report or cause reports of such abuse to be made as provided in this Code section: … </a:t>
            </a:r>
          </a:p>
          <a:p>
            <a:r>
              <a:rPr lang="en-US" sz="2000" dirty="0"/>
              <a:t>(H) 	School teachers </a:t>
            </a:r>
          </a:p>
          <a:p>
            <a:r>
              <a:rPr lang="en-US" sz="2000" dirty="0"/>
              <a:t>(I)	School administrators </a:t>
            </a:r>
          </a:p>
          <a:p>
            <a:r>
              <a:rPr lang="en-US" sz="2000" dirty="0"/>
              <a:t>(J) 	School counselors and social workers. . . </a:t>
            </a:r>
          </a:p>
          <a:p>
            <a:r>
              <a:rPr lang="en-US" sz="2000" dirty="0"/>
              <a:t>(M) 	Child service organization personnel”</a:t>
            </a:r>
            <a:endParaRPr lang="en-US" sz="2000" b="1" dirty="0"/>
          </a:p>
        </p:txBody>
      </p:sp>
    </p:spTree>
    <p:extLst>
      <p:ext uri="{BB962C8B-B14F-4D97-AF65-F5344CB8AC3E}">
        <p14:creationId xmlns:p14="http://schemas.microsoft.com/office/powerpoint/2010/main" val="25949121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798814"/>
            <a:ext cx="7276680"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Mandated </a:t>
            </a:r>
            <a:r>
              <a:rPr lang="en-US" sz="2400" b="1" dirty="0">
                <a:solidFill>
                  <a:prstClr val="black"/>
                </a:solidFill>
                <a:ea typeface="+mj-ea"/>
                <a:cs typeface="+mj-cs"/>
              </a:rPr>
              <a:t>Reporting</a:t>
            </a:r>
            <a:endParaRPr lang="en-US" sz="2400" dirty="0"/>
          </a:p>
        </p:txBody>
      </p:sp>
      <p:sp>
        <p:nvSpPr>
          <p:cNvPr id="2" name="Rectangle 1">
            <a:extLst>
              <a:ext uri="{FF2B5EF4-FFF2-40B4-BE49-F238E27FC236}">
                <a16:creationId xmlns:a16="http://schemas.microsoft.com/office/drawing/2014/main" id="{686C16B0-0ECC-4A24-814C-049B7579B6C3}"/>
              </a:ext>
            </a:extLst>
          </p:cNvPr>
          <p:cNvSpPr/>
          <p:nvPr/>
        </p:nvSpPr>
        <p:spPr>
          <a:xfrm>
            <a:off x="3465767" y="1772090"/>
            <a:ext cx="2212465" cy="369332"/>
          </a:xfrm>
          <a:prstGeom prst="rect">
            <a:avLst/>
          </a:prstGeom>
          <a:solidFill>
            <a:schemeClr val="accent4">
              <a:lumMod val="60000"/>
              <a:lumOff val="40000"/>
            </a:schemeClr>
          </a:solidFill>
        </p:spPr>
        <p:txBody>
          <a:bodyPr wrap="none">
            <a:spAutoFit/>
          </a:bodyPr>
          <a:lstStyle/>
          <a:p>
            <a:r>
              <a:rPr lang="en-US" dirty="0"/>
              <a:t>Child abuse includes: </a:t>
            </a:r>
          </a:p>
        </p:txBody>
      </p:sp>
      <p:sp>
        <p:nvSpPr>
          <p:cNvPr id="3" name="Oval 2">
            <a:extLst>
              <a:ext uri="{FF2B5EF4-FFF2-40B4-BE49-F238E27FC236}">
                <a16:creationId xmlns:a16="http://schemas.microsoft.com/office/drawing/2014/main" id="{97725EF9-B558-4D16-8A57-789C4957E870}"/>
              </a:ext>
            </a:extLst>
          </p:cNvPr>
          <p:cNvSpPr/>
          <p:nvPr/>
        </p:nvSpPr>
        <p:spPr>
          <a:xfrm>
            <a:off x="1373707" y="2337087"/>
            <a:ext cx="2092060" cy="1262358"/>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Physical Abuse:</a:t>
            </a:r>
          </a:p>
          <a:p>
            <a:pPr algn="ctr"/>
            <a:r>
              <a:rPr lang="en-US" sz="1200" b="1" dirty="0">
                <a:solidFill>
                  <a:schemeClr val="tx1"/>
                </a:solidFill>
              </a:rPr>
              <a:t>intentional injury or</a:t>
            </a:r>
          </a:p>
          <a:p>
            <a:pPr algn="ctr"/>
            <a:r>
              <a:rPr lang="en-US" sz="1200" b="1" dirty="0">
                <a:solidFill>
                  <a:schemeClr val="tx1"/>
                </a:solidFill>
              </a:rPr>
              <a:t>death inflicted by a</a:t>
            </a:r>
          </a:p>
          <a:p>
            <a:pPr algn="ctr"/>
            <a:r>
              <a:rPr lang="en-US" sz="1200" b="1" dirty="0">
                <a:solidFill>
                  <a:schemeClr val="tx1"/>
                </a:solidFill>
              </a:rPr>
              <a:t>parent/caretaker</a:t>
            </a:r>
          </a:p>
        </p:txBody>
      </p:sp>
      <p:pic>
        <p:nvPicPr>
          <p:cNvPr id="4" name="Picture 3">
            <a:extLst>
              <a:ext uri="{FF2B5EF4-FFF2-40B4-BE49-F238E27FC236}">
                <a16:creationId xmlns:a16="http://schemas.microsoft.com/office/drawing/2014/main" id="{11ABBCF0-891A-419A-9975-E08C0A6FCA6E}"/>
              </a:ext>
            </a:extLst>
          </p:cNvPr>
          <p:cNvPicPr>
            <a:picLocks noChangeAspect="1"/>
          </p:cNvPicPr>
          <p:nvPr/>
        </p:nvPicPr>
        <p:blipFill>
          <a:blip r:embed="rId2"/>
          <a:stretch>
            <a:fillRect/>
          </a:stretch>
        </p:blipFill>
        <p:spPr>
          <a:xfrm>
            <a:off x="2638973" y="3469547"/>
            <a:ext cx="2092060" cy="1409949"/>
          </a:xfrm>
          <a:prstGeom prst="rect">
            <a:avLst/>
          </a:prstGeom>
        </p:spPr>
      </p:pic>
      <p:pic>
        <p:nvPicPr>
          <p:cNvPr id="5" name="Picture 4">
            <a:extLst>
              <a:ext uri="{FF2B5EF4-FFF2-40B4-BE49-F238E27FC236}">
                <a16:creationId xmlns:a16="http://schemas.microsoft.com/office/drawing/2014/main" id="{92DF1395-0B50-4640-A847-9F7D4AD668D6}"/>
              </a:ext>
            </a:extLst>
          </p:cNvPr>
          <p:cNvPicPr>
            <a:picLocks noChangeAspect="1"/>
          </p:cNvPicPr>
          <p:nvPr/>
        </p:nvPicPr>
        <p:blipFill>
          <a:blip r:embed="rId2"/>
          <a:stretch>
            <a:fillRect/>
          </a:stretch>
        </p:blipFill>
        <p:spPr>
          <a:xfrm>
            <a:off x="4863988" y="3503852"/>
            <a:ext cx="2092059" cy="1465360"/>
          </a:xfrm>
          <a:prstGeom prst="rect">
            <a:avLst/>
          </a:prstGeom>
        </p:spPr>
      </p:pic>
      <p:pic>
        <p:nvPicPr>
          <p:cNvPr id="6" name="Picture 5">
            <a:extLst>
              <a:ext uri="{FF2B5EF4-FFF2-40B4-BE49-F238E27FC236}">
                <a16:creationId xmlns:a16="http://schemas.microsoft.com/office/drawing/2014/main" id="{F9F3A3A6-31AF-4C5D-BC43-1625C1605BA5}"/>
              </a:ext>
            </a:extLst>
          </p:cNvPr>
          <p:cNvPicPr>
            <a:picLocks noChangeAspect="1"/>
          </p:cNvPicPr>
          <p:nvPr/>
        </p:nvPicPr>
        <p:blipFill>
          <a:blip r:embed="rId2"/>
          <a:stretch>
            <a:fillRect/>
          </a:stretch>
        </p:blipFill>
        <p:spPr>
          <a:xfrm>
            <a:off x="7002914" y="2734323"/>
            <a:ext cx="2035890" cy="1596607"/>
          </a:xfrm>
          <a:prstGeom prst="rect">
            <a:avLst/>
          </a:prstGeom>
        </p:spPr>
      </p:pic>
      <p:cxnSp>
        <p:nvCxnSpPr>
          <p:cNvPr id="10" name="Straight Arrow Connector 9">
            <a:extLst>
              <a:ext uri="{FF2B5EF4-FFF2-40B4-BE49-F238E27FC236}">
                <a16:creationId xmlns:a16="http://schemas.microsoft.com/office/drawing/2014/main" id="{DDCD03AD-6AFB-4F79-820C-2D0CDB7AD4BA}"/>
              </a:ext>
            </a:extLst>
          </p:cNvPr>
          <p:cNvCxnSpPr>
            <a:cxnSpLocks/>
            <a:stCxn id="2" idx="2"/>
            <a:endCxn id="3" idx="7"/>
          </p:cNvCxnSpPr>
          <p:nvPr/>
        </p:nvCxnSpPr>
        <p:spPr>
          <a:xfrm flipH="1">
            <a:off x="3159392" y="2141422"/>
            <a:ext cx="1412608" cy="3805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D70F0D57-1280-40DF-A11A-F65CBC89BC6C}"/>
              </a:ext>
            </a:extLst>
          </p:cNvPr>
          <p:cNvCxnSpPr>
            <a:cxnSpLocks/>
            <a:stCxn id="2" idx="2"/>
            <a:endCxn id="4" idx="0"/>
          </p:cNvCxnSpPr>
          <p:nvPr/>
        </p:nvCxnSpPr>
        <p:spPr>
          <a:xfrm flipH="1">
            <a:off x="3685003" y="2141422"/>
            <a:ext cx="886997" cy="13281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E32B956-B98D-4D9B-9CF9-91B6EBC1E1B2}"/>
              </a:ext>
            </a:extLst>
          </p:cNvPr>
          <p:cNvCxnSpPr>
            <a:cxnSpLocks/>
          </p:cNvCxnSpPr>
          <p:nvPr/>
        </p:nvCxnSpPr>
        <p:spPr>
          <a:xfrm>
            <a:off x="4572000" y="2186627"/>
            <a:ext cx="1224879" cy="1323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1A45BE7-277C-4DF8-8AD4-D40C5F2BB9B4}"/>
              </a:ext>
            </a:extLst>
          </p:cNvPr>
          <p:cNvCxnSpPr>
            <a:cxnSpLocks/>
            <a:stCxn id="2" idx="2"/>
          </p:cNvCxnSpPr>
          <p:nvPr/>
        </p:nvCxnSpPr>
        <p:spPr>
          <a:xfrm>
            <a:off x="4572000" y="2141422"/>
            <a:ext cx="2743200" cy="8202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DF7ECBF-B1F4-4E35-B711-2DA9F2E61429}"/>
              </a:ext>
            </a:extLst>
          </p:cNvPr>
          <p:cNvSpPr/>
          <p:nvPr/>
        </p:nvSpPr>
        <p:spPr>
          <a:xfrm>
            <a:off x="2775134" y="3654524"/>
            <a:ext cx="1819737" cy="830997"/>
          </a:xfrm>
          <a:prstGeom prst="rect">
            <a:avLst/>
          </a:prstGeom>
        </p:spPr>
        <p:txBody>
          <a:bodyPr wrap="square">
            <a:spAutoFit/>
          </a:bodyPr>
          <a:lstStyle/>
          <a:p>
            <a:pPr algn="ctr"/>
            <a:r>
              <a:rPr lang="en-US" sz="1200" b="1" dirty="0"/>
              <a:t>Emotional Abuse: </a:t>
            </a:r>
          </a:p>
          <a:p>
            <a:pPr algn="ctr"/>
            <a:r>
              <a:rPr lang="en-US" sz="1200" b="1" dirty="0"/>
              <a:t>any attitude or behavior negatively interfering with child’s development</a:t>
            </a:r>
          </a:p>
        </p:txBody>
      </p:sp>
      <p:sp>
        <p:nvSpPr>
          <p:cNvPr id="29" name="Rectangle 28">
            <a:extLst>
              <a:ext uri="{FF2B5EF4-FFF2-40B4-BE49-F238E27FC236}">
                <a16:creationId xmlns:a16="http://schemas.microsoft.com/office/drawing/2014/main" id="{9ADB2421-4F63-41D3-BD46-83F1E35DEDCA}"/>
              </a:ext>
            </a:extLst>
          </p:cNvPr>
          <p:cNvSpPr/>
          <p:nvPr/>
        </p:nvSpPr>
        <p:spPr>
          <a:xfrm>
            <a:off x="5197636" y="3584217"/>
            <a:ext cx="1387785" cy="1384995"/>
          </a:xfrm>
          <a:prstGeom prst="rect">
            <a:avLst/>
          </a:prstGeom>
        </p:spPr>
        <p:txBody>
          <a:bodyPr wrap="square">
            <a:spAutoFit/>
          </a:bodyPr>
          <a:lstStyle/>
          <a:p>
            <a:pPr algn="ctr"/>
            <a:r>
              <a:rPr lang="en-US" sz="1200" b="1" dirty="0"/>
              <a:t>Neglect: </a:t>
            </a:r>
          </a:p>
          <a:p>
            <a:pPr algn="ctr"/>
            <a:r>
              <a:rPr lang="en-US" sz="1200" b="1" dirty="0"/>
              <a:t>allowing a child to experience avoidable suffering or failing to provide basic essentials</a:t>
            </a:r>
          </a:p>
        </p:txBody>
      </p:sp>
      <p:sp>
        <p:nvSpPr>
          <p:cNvPr id="35" name="Rectangle 34">
            <a:extLst>
              <a:ext uri="{FF2B5EF4-FFF2-40B4-BE49-F238E27FC236}">
                <a16:creationId xmlns:a16="http://schemas.microsoft.com/office/drawing/2014/main" id="{BAA9C291-C7C8-4F44-AB30-3F321761E887}"/>
              </a:ext>
            </a:extLst>
          </p:cNvPr>
          <p:cNvSpPr/>
          <p:nvPr/>
        </p:nvSpPr>
        <p:spPr>
          <a:xfrm>
            <a:off x="6957375" y="2961715"/>
            <a:ext cx="2126968" cy="1015663"/>
          </a:xfrm>
          <a:prstGeom prst="rect">
            <a:avLst/>
          </a:prstGeom>
        </p:spPr>
        <p:txBody>
          <a:bodyPr wrap="square">
            <a:spAutoFit/>
          </a:bodyPr>
          <a:lstStyle/>
          <a:p>
            <a:pPr algn="ctr"/>
            <a:r>
              <a:rPr lang="en-US" sz="1200" b="1" dirty="0"/>
              <a:t>Sexual Abuse: </a:t>
            </a:r>
          </a:p>
          <a:p>
            <a:pPr algn="ctr"/>
            <a:r>
              <a:rPr lang="en-US" sz="1200" b="1" dirty="0"/>
              <a:t>when an adult or older child employs, uses, persuades, induces, entices a child to engage in any sexual act</a:t>
            </a:r>
          </a:p>
        </p:txBody>
      </p:sp>
      <p:sp>
        <p:nvSpPr>
          <p:cNvPr id="8" name="TextBox 7"/>
          <p:cNvSpPr txBox="1"/>
          <p:nvPr/>
        </p:nvSpPr>
        <p:spPr>
          <a:xfrm>
            <a:off x="1373707" y="4749909"/>
            <a:ext cx="2010593" cy="369332"/>
          </a:xfrm>
          <a:prstGeom prst="rect">
            <a:avLst/>
          </a:prstGeom>
          <a:noFill/>
        </p:spPr>
        <p:txBody>
          <a:bodyPr wrap="square" rtlCol="0">
            <a:spAutoFit/>
          </a:bodyPr>
          <a:lstStyle/>
          <a:p>
            <a:r>
              <a:rPr lang="en-US" dirty="0"/>
              <a:t>See O.C.G.A. 19-7-5</a:t>
            </a:r>
          </a:p>
        </p:txBody>
      </p:sp>
    </p:spTree>
    <p:extLst>
      <p:ext uri="{BB962C8B-B14F-4D97-AF65-F5344CB8AC3E}">
        <p14:creationId xmlns:p14="http://schemas.microsoft.com/office/powerpoint/2010/main" val="18827292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783941"/>
            <a:ext cx="6736624"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Mandatory Reporting</a:t>
            </a:r>
            <a:endParaRPr lang="en-US" sz="2400" dirty="0"/>
          </a:p>
        </p:txBody>
      </p:sp>
      <p:sp>
        <p:nvSpPr>
          <p:cNvPr id="2" name="Rectangle 1"/>
          <p:cNvSpPr/>
          <p:nvPr/>
        </p:nvSpPr>
        <p:spPr>
          <a:xfrm>
            <a:off x="1489999" y="1592873"/>
            <a:ext cx="6504039" cy="3139321"/>
          </a:xfrm>
          <a:prstGeom prst="rect">
            <a:avLst/>
          </a:prstGeom>
        </p:spPr>
        <p:txBody>
          <a:bodyPr wrap="square">
            <a:spAutoFit/>
          </a:bodyPr>
          <a:lstStyle/>
          <a:p>
            <a:r>
              <a:rPr lang="en-US" dirty="0"/>
              <a:t>• </a:t>
            </a:r>
            <a:r>
              <a:rPr lang="en-US" dirty="0" smtClean="0"/>
              <a:t>In 2019, 126,011* </a:t>
            </a:r>
            <a:r>
              <a:rPr lang="en-US" dirty="0"/>
              <a:t>reports were </a:t>
            </a:r>
            <a:r>
              <a:rPr lang="en-US" dirty="0" smtClean="0"/>
              <a:t>made to the </a:t>
            </a:r>
            <a:r>
              <a:rPr lang="en-US" dirty="0"/>
              <a:t>Georgia Division of Family and Children Services (DFCS). </a:t>
            </a:r>
            <a:r>
              <a:rPr lang="en-US" dirty="0" smtClean="0"/>
              <a:t>Of those reports, 87,587 cases were investigated. </a:t>
            </a:r>
          </a:p>
          <a:p>
            <a:r>
              <a:rPr lang="en-US" dirty="0" smtClean="0"/>
              <a:t>• 11,455* </a:t>
            </a:r>
            <a:r>
              <a:rPr lang="en-US" dirty="0"/>
              <a:t>or </a:t>
            </a:r>
            <a:r>
              <a:rPr lang="en-US" dirty="0" smtClean="0"/>
              <a:t>13% </a:t>
            </a:r>
            <a:r>
              <a:rPr lang="en-US" dirty="0"/>
              <a:t>were substantiated as child abuse or neglect. </a:t>
            </a:r>
            <a:r>
              <a:rPr lang="en-US" dirty="0" smtClean="0"/>
              <a:t>	DFCS </a:t>
            </a:r>
            <a:r>
              <a:rPr lang="en-US" dirty="0"/>
              <a:t>suspects child abuse or neglect is underreported. </a:t>
            </a:r>
            <a:endParaRPr lang="en-US" dirty="0" smtClean="0"/>
          </a:p>
          <a:p>
            <a:r>
              <a:rPr lang="en-US" dirty="0" smtClean="0"/>
              <a:t>• </a:t>
            </a:r>
            <a:r>
              <a:rPr lang="en-US" dirty="0"/>
              <a:t>Effects of child abuse and neglect include: </a:t>
            </a:r>
            <a:endParaRPr lang="en-US" dirty="0" smtClean="0"/>
          </a:p>
          <a:p>
            <a:pPr marL="742950" lvl="1" indent="-285750">
              <a:buFont typeface="Arial" panose="020B0604020202020204" pitchFamily="34" charset="0"/>
              <a:buChar char="•"/>
            </a:pPr>
            <a:r>
              <a:rPr lang="en-US" dirty="0" smtClean="0"/>
              <a:t>Developmental </a:t>
            </a:r>
            <a:r>
              <a:rPr lang="en-US" dirty="0"/>
              <a:t>delays </a:t>
            </a:r>
          </a:p>
          <a:p>
            <a:pPr marL="742950" lvl="1" indent="-285750">
              <a:buFont typeface="Arial" panose="020B0604020202020204" pitchFamily="34" charset="0"/>
              <a:buChar char="•"/>
            </a:pPr>
            <a:r>
              <a:rPr lang="en-US" dirty="0" smtClean="0"/>
              <a:t>Poor </a:t>
            </a:r>
            <a:r>
              <a:rPr lang="en-US" dirty="0"/>
              <a:t>physical, emotional, and mental health into </a:t>
            </a:r>
            <a:r>
              <a:rPr lang="en-US" dirty="0" smtClean="0"/>
              <a:t>adulthood</a:t>
            </a:r>
          </a:p>
          <a:p>
            <a:pPr marL="742950" lvl="1" indent="-285750">
              <a:buFont typeface="Arial" panose="020B0604020202020204" pitchFamily="34" charset="0"/>
              <a:buChar char="•"/>
            </a:pPr>
            <a:r>
              <a:rPr lang="en-US" dirty="0" smtClean="0"/>
              <a:t>Social </a:t>
            </a:r>
            <a:r>
              <a:rPr lang="en-US" dirty="0"/>
              <a:t>difficulties </a:t>
            </a:r>
          </a:p>
          <a:p>
            <a:pPr marL="742950" lvl="1" indent="-285750">
              <a:buFont typeface="Arial" panose="020B0604020202020204" pitchFamily="34" charset="0"/>
              <a:buChar char="•"/>
            </a:pPr>
            <a:r>
              <a:rPr lang="en-US" dirty="0" smtClean="0"/>
              <a:t>Poor </a:t>
            </a:r>
            <a:r>
              <a:rPr lang="en-US" dirty="0"/>
              <a:t>school performance </a:t>
            </a:r>
          </a:p>
          <a:p>
            <a:pPr marL="742950" lvl="1" indent="-285750">
              <a:buFont typeface="Arial" panose="020B0604020202020204" pitchFamily="34" charset="0"/>
              <a:buChar char="•"/>
            </a:pPr>
            <a:r>
              <a:rPr lang="en-US" dirty="0" smtClean="0"/>
              <a:t>Behavioral </a:t>
            </a:r>
            <a:r>
              <a:rPr lang="en-US" dirty="0"/>
              <a:t>problems</a:t>
            </a:r>
          </a:p>
        </p:txBody>
      </p:sp>
      <p:sp>
        <p:nvSpPr>
          <p:cNvPr id="3" name="TextBox 2"/>
          <p:cNvSpPr txBox="1"/>
          <p:nvPr/>
        </p:nvSpPr>
        <p:spPr>
          <a:xfrm>
            <a:off x="1373707" y="4732194"/>
            <a:ext cx="3519949" cy="307777"/>
          </a:xfrm>
          <a:prstGeom prst="rect">
            <a:avLst/>
          </a:prstGeom>
          <a:noFill/>
        </p:spPr>
        <p:txBody>
          <a:bodyPr wrap="square" rtlCol="0">
            <a:spAutoFit/>
          </a:bodyPr>
          <a:lstStyle/>
          <a:p>
            <a:r>
              <a:rPr lang="en-US" sz="1400" dirty="0"/>
              <a:t>*Data from GA DFCS for State Fiscal Year </a:t>
            </a:r>
            <a:r>
              <a:rPr lang="en-US" sz="1400" dirty="0" smtClean="0"/>
              <a:t>2019</a:t>
            </a:r>
            <a:endParaRPr lang="en-US" sz="1400" dirty="0"/>
          </a:p>
        </p:txBody>
      </p:sp>
    </p:spTree>
    <p:extLst>
      <p:ext uri="{BB962C8B-B14F-4D97-AF65-F5344CB8AC3E}">
        <p14:creationId xmlns:p14="http://schemas.microsoft.com/office/powerpoint/2010/main" val="20384762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295049" y="761876"/>
            <a:ext cx="7416332"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Mandatory Reporting</a:t>
            </a:r>
            <a:endParaRPr lang="en-US" sz="2400" dirty="0"/>
          </a:p>
        </p:txBody>
      </p:sp>
      <p:sp>
        <p:nvSpPr>
          <p:cNvPr id="2" name="Rectangle 1"/>
          <p:cNvSpPr/>
          <p:nvPr/>
        </p:nvSpPr>
        <p:spPr>
          <a:xfrm>
            <a:off x="1489999" y="1592873"/>
            <a:ext cx="6504039" cy="3416320"/>
          </a:xfrm>
          <a:prstGeom prst="rect">
            <a:avLst/>
          </a:prstGeom>
        </p:spPr>
        <p:txBody>
          <a:bodyPr wrap="square">
            <a:spAutoFit/>
          </a:bodyPr>
          <a:lstStyle/>
          <a:p>
            <a:r>
              <a:rPr lang="en-US" dirty="0"/>
              <a:t>KSU Programs Serving Minors Policy Language: </a:t>
            </a:r>
            <a:endParaRPr lang="en-US" dirty="0" smtClean="0"/>
          </a:p>
          <a:p>
            <a:r>
              <a:rPr lang="en-US" dirty="0" smtClean="0"/>
              <a:t>	• “</a:t>
            </a:r>
            <a:r>
              <a:rPr lang="en-US" u="sng" dirty="0"/>
              <a:t>Mandatory Reporting</a:t>
            </a:r>
            <a:r>
              <a:rPr lang="en-US" dirty="0"/>
              <a:t> – Any Authorized Individual who </a:t>
            </a:r>
            <a:r>
              <a:rPr lang="en-US" dirty="0" smtClean="0"/>
              <a:t>	knows</a:t>
            </a:r>
            <a:r>
              <a:rPr lang="en-US" dirty="0"/>
              <a:t>, </a:t>
            </a:r>
            <a:r>
              <a:rPr lang="en-US" dirty="0" smtClean="0"/>
              <a:t>suspects</a:t>
            </a:r>
            <a:r>
              <a:rPr lang="en-US" dirty="0"/>
              <a:t>, or receives information indicating that a </a:t>
            </a:r>
            <a:r>
              <a:rPr lang="en-US" dirty="0" smtClean="0"/>
              <a:t>	minor </a:t>
            </a:r>
            <a:r>
              <a:rPr lang="en-US" dirty="0"/>
              <a:t>has been abused or neglected must report the concern </a:t>
            </a:r>
            <a:r>
              <a:rPr lang="en-US" dirty="0" smtClean="0"/>
              <a:t>	as </a:t>
            </a:r>
            <a:r>
              <a:rPr lang="en-US" dirty="0"/>
              <a:t>soon as possible (but within 24 hours) to the KSU Dept. of </a:t>
            </a:r>
            <a:r>
              <a:rPr lang="en-US" dirty="0" smtClean="0"/>
              <a:t>	Public </a:t>
            </a:r>
            <a:r>
              <a:rPr lang="en-US" dirty="0"/>
              <a:t>Safety and Police and Georgia Dept. of Human Services, </a:t>
            </a:r>
            <a:r>
              <a:rPr lang="en-US" dirty="0" smtClean="0"/>
              <a:t>	Division </a:t>
            </a:r>
            <a:r>
              <a:rPr lang="en-US" dirty="0"/>
              <a:t>of Family and Children Services (1- 855-GACHILD (</a:t>
            </a:r>
            <a:r>
              <a:rPr lang="en-US" dirty="0" smtClean="0"/>
              <a:t>422-	4453</a:t>
            </a:r>
            <a:r>
              <a:rPr lang="en-US" dirty="0"/>
              <a:t>)). The Program Sponsor should also be notified.” </a:t>
            </a:r>
            <a:endParaRPr lang="en-US" dirty="0" smtClean="0"/>
          </a:p>
          <a:p>
            <a:r>
              <a:rPr lang="en-US" dirty="0" smtClean="0"/>
              <a:t>	• </a:t>
            </a:r>
            <a:r>
              <a:rPr lang="en-US" dirty="0"/>
              <a:t>An </a:t>
            </a:r>
            <a:r>
              <a:rPr lang="en-US" u="sng" dirty="0"/>
              <a:t>Authorized </a:t>
            </a:r>
            <a:r>
              <a:rPr lang="en-US" u="sng" dirty="0" smtClean="0"/>
              <a:t>Individual</a:t>
            </a:r>
            <a:r>
              <a:rPr lang="en-US" dirty="0" smtClean="0"/>
              <a:t> </a:t>
            </a:r>
            <a:r>
              <a:rPr lang="en-US" dirty="0"/>
              <a:t>is any person authorized by KSU to </a:t>
            </a:r>
            <a:r>
              <a:rPr lang="en-US" dirty="0" smtClean="0"/>
              <a:t>	have </a:t>
            </a:r>
            <a:r>
              <a:rPr lang="en-US" dirty="0"/>
              <a:t>direct contact with minors. An Authorized Individual may </a:t>
            </a:r>
            <a:r>
              <a:rPr lang="en-US" dirty="0" smtClean="0"/>
              <a:t>	be </a:t>
            </a:r>
            <a:r>
              <a:rPr lang="en-US" dirty="0"/>
              <a:t>faculty, staff, volunteer, student, intern, or an independent </a:t>
            </a:r>
            <a:r>
              <a:rPr lang="en-US" dirty="0" smtClean="0"/>
              <a:t>	contractor/consultant</a:t>
            </a:r>
            <a:r>
              <a:rPr lang="en-US" dirty="0"/>
              <a:t>.</a:t>
            </a:r>
          </a:p>
        </p:txBody>
      </p:sp>
    </p:spTree>
    <p:extLst>
      <p:ext uri="{BB962C8B-B14F-4D97-AF65-F5344CB8AC3E}">
        <p14:creationId xmlns:p14="http://schemas.microsoft.com/office/powerpoint/2010/main" val="3982740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754444"/>
            <a:ext cx="7416332"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Mandatory Reporting</a:t>
            </a:r>
            <a:endParaRPr lang="en-US" sz="2400" dirty="0"/>
          </a:p>
        </p:txBody>
      </p:sp>
      <p:sp>
        <p:nvSpPr>
          <p:cNvPr id="2" name="Rectangle 1"/>
          <p:cNvSpPr/>
          <p:nvPr/>
        </p:nvSpPr>
        <p:spPr>
          <a:xfrm>
            <a:off x="1489999" y="1592873"/>
            <a:ext cx="7398362" cy="3477875"/>
          </a:xfrm>
          <a:prstGeom prst="rect">
            <a:avLst/>
          </a:prstGeom>
        </p:spPr>
        <p:txBody>
          <a:bodyPr wrap="square">
            <a:spAutoFit/>
          </a:bodyPr>
          <a:lstStyle/>
          <a:p>
            <a:r>
              <a:rPr lang="en-US" sz="2200" dirty="0"/>
              <a:t>• Any </a:t>
            </a:r>
            <a:r>
              <a:rPr lang="en-US" sz="2200" b="1" u="sng" dirty="0"/>
              <a:t>Authorized Individua</a:t>
            </a:r>
            <a:r>
              <a:rPr lang="en-US" sz="2200" dirty="0"/>
              <a:t>l who knows, suspects, or receives information indicating that a minor has been abused or neglected must report the concern to get help for the minor. </a:t>
            </a:r>
            <a:endParaRPr lang="en-US" sz="2200" dirty="0" smtClean="0"/>
          </a:p>
          <a:p>
            <a:endParaRPr lang="en-US" sz="2200" dirty="0" smtClean="0"/>
          </a:p>
          <a:p>
            <a:r>
              <a:rPr lang="en-US" sz="2200" dirty="0" smtClean="0"/>
              <a:t>• </a:t>
            </a:r>
            <a:r>
              <a:rPr lang="en-US" sz="2200" b="1" u="sng" dirty="0"/>
              <a:t>Failure to Report: </a:t>
            </a:r>
            <a:r>
              <a:rPr lang="en-US" sz="2200" dirty="0"/>
              <a:t>Anyone “who knowingly and willfully fails to do so shall be guilty of a misdemeanor.” O.C.G.A. § 19-7-5(h). </a:t>
            </a:r>
            <a:endParaRPr lang="en-US" sz="2200" dirty="0" smtClean="0"/>
          </a:p>
          <a:p>
            <a:endParaRPr lang="en-US" sz="2200" dirty="0" smtClean="0"/>
          </a:p>
          <a:p>
            <a:r>
              <a:rPr lang="en-US" sz="2200" dirty="0" smtClean="0"/>
              <a:t>• </a:t>
            </a:r>
            <a:r>
              <a:rPr lang="en-US" sz="2200" dirty="0"/>
              <a:t>It is </a:t>
            </a:r>
            <a:r>
              <a:rPr lang="en-US" sz="2200" b="1" u="sng" dirty="0"/>
              <a:t>NOT</a:t>
            </a:r>
            <a:r>
              <a:rPr lang="en-US" sz="2200" dirty="0"/>
              <a:t> the Authorized Individual’s role to investigate the concern, including any injuries or anything the minor has revealed.</a:t>
            </a:r>
          </a:p>
        </p:txBody>
      </p:sp>
    </p:spTree>
    <p:extLst>
      <p:ext uri="{BB962C8B-B14F-4D97-AF65-F5344CB8AC3E}">
        <p14:creationId xmlns:p14="http://schemas.microsoft.com/office/powerpoint/2010/main" val="20636924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150374" y="793773"/>
            <a:ext cx="7993625"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Code of Conduct: Staff, Volunteers and Program Participants</a:t>
            </a:r>
            <a:endParaRPr lang="en-US" sz="2400" dirty="0"/>
          </a:p>
        </p:txBody>
      </p:sp>
      <p:sp>
        <p:nvSpPr>
          <p:cNvPr id="2" name="Rectangle 1"/>
          <p:cNvSpPr/>
          <p:nvPr/>
        </p:nvSpPr>
        <p:spPr>
          <a:xfrm>
            <a:off x="1489999" y="1592873"/>
            <a:ext cx="7398362" cy="3477875"/>
          </a:xfrm>
          <a:prstGeom prst="rect">
            <a:avLst/>
          </a:prstGeom>
        </p:spPr>
        <p:txBody>
          <a:bodyPr wrap="square">
            <a:spAutoFit/>
          </a:bodyPr>
          <a:lstStyle/>
          <a:p>
            <a:r>
              <a:rPr lang="en-US" sz="2200" dirty="0"/>
              <a:t>• </a:t>
            </a:r>
            <a:r>
              <a:rPr lang="en-US" sz="2200" dirty="0" smtClean="0"/>
              <a:t>Codes </a:t>
            </a:r>
            <a:r>
              <a:rPr lang="en-US" sz="2200" dirty="0"/>
              <a:t>of Conduct are available at: </a:t>
            </a:r>
            <a:r>
              <a:rPr lang="en-US" sz="2200" dirty="0">
                <a:hlinkClick r:id="rId2"/>
              </a:rPr>
              <a:t>http://</a:t>
            </a:r>
            <a:r>
              <a:rPr lang="en-US" sz="2200" dirty="0" smtClean="0">
                <a:hlinkClick r:id="rId2"/>
              </a:rPr>
              <a:t>protectingminors.kennesaw.edu/resources.php</a:t>
            </a:r>
            <a:r>
              <a:rPr lang="en-US" sz="2200" dirty="0" smtClean="0"/>
              <a:t>  </a:t>
            </a:r>
          </a:p>
          <a:p>
            <a:r>
              <a:rPr lang="en-US" sz="2200" dirty="0" smtClean="0"/>
              <a:t>• </a:t>
            </a:r>
            <a:r>
              <a:rPr lang="en-US" sz="2200" dirty="0"/>
              <a:t>The Codes of Conduct help to ensure: </a:t>
            </a:r>
            <a:endParaRPr lang="en-US" sz="2200" dirty="0" smtClean="0"/>
          </a:p>
          <a:p>
            <a:pPr marL="800100" lvl="1" indent="-342900">
              <a:buFont typeface="Arial" panose="020B0604020202020204" pitchFamily="34" charset="0"/>
              <a:buChar char="•"/>
            </a:pPr>
            <a:r>
              <a:rPr lang="en-US" sz="2200" dirty="0" smtClean="0"/>
              <a:t>Appropriate </a:t>
            </a:r>
            <a:r>
              <a:rPr lang="en-US" sz="2200" dirty="0"/>
              <a:t>interaction between program </a:t>
            </a:r>
            <a:r>
              <a:rPr lang="en-US" sz="2200" dirty="0" smtClean="0"/>
              <a:t>staff/volunteers </a:t>
            </a:r>
            <a:r>
              <a:rPr lang="en-US" sz="2200" dirty="0"/>
              <a:t>&amp; program </a:t>
            </a:r>
            <a:r>
              <a:rPr lang="en-US" sz="2200" dirty="0" smtClean="0"/>
              <a:t>participants. </a:t>
            </a:r>
          </a:p>
          <a:p>
            <a:pPr marL="800100" lvl="1" indent="-342900">
              <a:buFont typeface="Arial" panose="020B0604020202020204" pitchFamily="34" charset="0"/>
              <a:buChar char="•"/>
            </a:pPr>
            <a:r>
              <a:rPr lang="en-US" sz="2200" dirty="0" smtClean="0"/>
              <a:t>Provides </a:t>
            </a:r>
            <a:r>
              <a:rPr lang="en-US" sz="2200" dirty="0"/>
              <a:t>for a safe environment for program participants and program staff/volunteers </a:t>
            </a:r>
            <a:endParaRPr lang="en-US" sz="2200" dirty="0" smtClean="0"/>
          </a:p>
          <a:p>
            <a:r>
              <a:rPr lang="en-US" sz="2200" dirty="0" smtClean="0"/>
              <a:t>• </a:t>
            </a:r>
            <a:r>
              <a:rPr lang="en-US" sz="2200" dirty="0"/>
              <a:t>Codes of Conduct </a:t>
            </a:r>
            <a:r>
              <a:rPr lang="en-US" sz="2200" b="1" u="sng" dirty="0"/>
              <a:t>must</a:t>
            </a:r>
            <a:r>
              <a:rPr lang="en-US" sz="2200" dirty="0"/>
              <a:t> be signed by: </a:t>
            </a:r>
            <a:endParaRPr lang="en-US" sz="2200" dirty="0" smtClean="0"/>
          </a:p>
          <a:p>
            <a:pPr marL="800100" lvl="1" indent="-342900">
              <a:buFont typeface="Arial" panose="020B0604020202020204" pitchFamily="34" charset="0"/>
              <a:buChar char="•"/>
            </a:pPr>
            <a:r>
              <a:rPr lang="en-US" sz="2200" dirty="0" smtClean="0"/>
              <a:t>	Authorized </a:t>
            </a:r>
            <a:r>
              <a:rPr lang="en-US" sz="2200" dirty="0"/>
              <a:t>Individuals </a:t>
            </a:r>
            <a:endParaRPr lang="en-US" sz="2200" dirty="0" smtClean="0"/>
          </a:p>
          <a:p>
            <a:pPr marL="800100" lvl="1" indent="-342900">
              <a:buFont typeface="Arial" panose="020B0604020202020204" pitchFamily="34" charset="0"/>
              <a:buChar char="•"/>
            </a:pPr>
            <a:r>
              <a:rPr lang="en-US" sz="2200" dirty="0" smtClean="0"/>
              <a:t>	Program </a:t>
            </a:r>
            <a:r>
              <a:rPr lang="en-US" sz="2200" dirty="0"/>
              <a:t>Participants</a:t>
            </a:r>
          </a:p>
        </p:txBody>
      </p:sp>
    </p:spTree>
    <p:extLst>
      <p:ext uri="{BB962C8B-B14F-4D97-AF65-F5344CB8AC3E}">
        <p14:creationId xmlns:p14="http://schemas.microsoft.com/office/powerpoint/2010/main" val="4022021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848104-D713-4B3B-9526-002488546B2A}"/>
              </a:ext>
            </a:extLst>
          </p:cNvPr>
          <p:cNvSpPr/>
          <p:nvPr/>
        </p:nvSpPr>
        <p:spPr>
          <a:xfrm>
            <a:off x="1610315" y="1582373"/>
            <a:ext cx="6905035" cy="3539430"/>
          </a:xfrm>
          <a:prstGeom prst="rect">
            <a:avLst/>
          </a:prstGeom>
        </p:spPr>
        <p:txBody>
          <a:bodyPr wrap="square">
            <a:spAutoFit/>
          </a:bodyPr>
          <a:lstStyle/>
          <a:p>
            <a:r>
              <a:rPr lang="en-US" sz="1600" dirty="0"/>
              <a:t>Kennesaw State University is committed to providing a safe environment for youth to grow, learn, and have fun while participating in University sponsored programs, or programs operated by third parties on KSU’s campus. This training is provided to certain personnel who work with minors. It is our goal to balance the need to keep children safe with the need to nurture and care for children by engaging staff and volunteers in strategies for recognizing, preventing, and reporting child abuse and neglect. </a:t>
            </a:r>
          </a:p>
          <a:p>
            <a:endParaRPr lang="en-US" sz="1600" dirty="0"/>
          </a:p>
          <a:p>
            <a:pPr>
              <a:lnSpc>
                <a:spcPct val="150000"/>
              </a:lnSpc>
            </a:pPr>
            <a:r>
              <a:rPr lang="en-US" sz="1600" dirty="0"/>
              <a:t>This course is divided into four sections: </a:t>
            </a:r>
          </a:p>
          <a:p>
            <a:pPr marL="342900" indent="-342900">
              <a:buAutoNum type="alphaUcPeriod"/>
            </a:pPr>
            <a:r>
              <a:rPr lang="en-US" sz="1600" dirty="0"/>
              <a:t>KSU’s Programs Serving Minors Policy </a:t>
            </a:r>
          </a:p>
          <a:p>
            <a:pPr marL="342900" indent="-342900">
              <a:buAutoNum type="alphaUcPeriod"/>
            </a:pPr>
            <a:r>
              <a:rPr lang="en-US" sz="1600" dirty="0"/>
              <a:t>B. Who is Affected (Exempt and Non-Exempt) </a:t>
            </a:r>
          </a:p>
          <a:p>
            <a:pPr marL="342900" indent="-342900">
              <a:buAutoNum type="alphaUcPeriod"/>
            </a:pPr>
            <a:r>
              <a:rPr lang="en-US" sz="1600" dirty="0"/>
              <a:t>C. Program Registry Review and Approval Process </a:t>
            </a:r>
          </a:p>
          <a:p>
            <a:pPr marL="342900" indent="-342900">
              <a:buAutoNum type="alphaUcPeriod"/>
            </a:pPr>
            <a:r>
              <a:rPr lang="en-US" sz="1600" dirty="0"/>
              <a:t>D. Program Requirements</a:t>
            </a:r>
          </a:p>
        </p:txBody>
      </p:sp>
      <p:sp>
        <p:nvSpPr>
          <p:cNvPr id="5" name="Title 4">
            <a:extLst>
              <a:ext uri="{FF2B5EF4-FFF2-40B4-BE49-F238E27FC236}">
                <a16:creationId xmlns:a16="http://schemas.microsoft.com/office/drawing/2014/main" id="{DE915B53-7965-4A51-9DF7-6D33D27C4ADD}"/>
              </a:ext>
            </a:extLst>
          </p:cNvPr>
          <p:cNvSpPr>
            <a:spLocks noGrp="1"/>
          </p:cNvSpPr>
          <p:nvPr>
            <p:ph type="title"/>
          </p:nvPr>
        </p:nvSpPr>
        <p:spPr>
          <a:xfrm>
            <a:off x="3577869" y="960149"/>
            <a:ext cx="2507341" cy="407405"/>
          </a:xfrm>
        </p:spPr>
        <p:txBody>
          <a:bodyPr>
            <a:noAutofit/>
          </a:bodyPr>
          <a:lstStyle/>
          <a:p>
            <a:pPr algn="ctr"/>
            <a:r>
              <a:rPr lang="en-US" sz="2400" b="1" dirty="0">
                <a:latin typeface="+mn-lt"/>
              </a:rPr>
              <a:t>Introduction</a:t>
            </a:r>
          </a:p>
        </p:txBody>
      </p:sp>
    </p:spTree>
    <p:extLst>
      <p:ext uri="{BB962C8B-B14F-4D97-AF65-F5344CB8AC3E}">
        <p14:creationId xmlns:p14="http://schemas.microsoft.com/office/powerpoint/2010/main" val="19653909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793773"/>
            <a:ext cx="7416332"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Code of Conduct: Staff, Volunteers: Highlights</a:t>
            </a:r>
            <a:endParaRPr lang="en-US" sz="2400" dirty="0"/>
          </a:p>
        </p:txBody>
      </p:sp>
      <p:sp>
        <p:nvSpPr>
          <p:cNvPr id="3" name="Rectangle 2"/>
          <p:cNvSpPr/>
          <p:nvPr/>
        </p:nvSpPr>
        <p:spPr>
          <a:xfrm>
            <a:off x="1373707" y="1624770"/>
            <a:ext cx="7770293" cy="3139321"/>
          </a:xfrm>
          <a:prstGeom prst="rect">
            <a:avLst/>
          </a:prstGeom>
        </p:spPr>
        <p:txBody>
          <a:bodyPr wrap="square">
            <a:spAutoFit/>
          </a:bodyPr>
          <a:lstStyle/>
          <a:p>
            <a:r>
              <a:rPr lang="en-US" sz="1700" dirty="0"/>
              <a:t>P</a:t>
            </a:r>
            <a:r>
              <a:rPr lang="en-US" dirty="0"/>
              <a:t>rogram Staff or Volunteers may not: </a:t>
            </a:r>
            <a:endParaRPr lang="en-US" dirty="0" smtClean="0"/>
          </a:p>
          <a:p>
            <a:pPr marL="742950" lvl="1" indent="-285750">
              <a:buFont typeface="Arial" panose="020B0604020202020204" pitchFamily="34" charset="0"/>
              <a:buChar char="•"/>
            </a:pPr>
            <a:r>
              <a:rPr lang="en-US" dirty="0"/>
              <a:t>	</a:t>
            </a:r>
            <a:r>
              <a:rPr lang="en-US" dirty="0" smtClean="0"/>
              <a:t>Engage </a:t>
            </a:r>
            <a:r>
              <a:rPr lang="en-US" dirty="0"/>
              <a:t>in private communications with minors (including </a:t>
            </a:r>
            <a:r>
              <a:rPr lang="en-US" dirty="0" smtClean="0"/>
              <a:t>	communications </a:t>
            </a:r>
            <a:r>
              <a:rPr lang="en-US" dirty="0"/>
              <a:t>via text messaging, e-mail, </a:t>
            </a:r>
            <a:r>
              <a:rPr lang="en-US" dirty="0" smtClean="0"/>
              <a:t>phone, Facebook</a:t>
            </a:r>
            <a:r>
              <a:rPr lang="en-US" dirty="0"/>
              <a:t>, </a:t>
            </a:r>
            <a:r>
              <a:rPr lang="en-US" dirty="0" smtClean="0"/>
              <a:t>	Instagram</a:t>
            </a:r>
            <a:r>
              <a:rPr lang="en-US" dirty="0"/>
              <a:t>, on-line games or other forms of social </a:t>
            </a:r>
            <a:r>
              <a:rPr lang="en-US" dirty="0" smtClean="0"/>
              <a:t>media</a:t>
            </a:r>
            <a:r>
              <a:rPr lang="en-US" dirty="0"/>
              <a:t>). </a:t>
            </a:r>
            <a:endParaRPr lang="en-US" dirty="0" smtClean="0"/>
          </a:p>
          <a:p>
            <a:pPr marL="742950" lvl="1" indent="-285750">
              <a:buFont typeface="Arial" panose="020B0604020202020204" pitchFamily="34" charset="0"/>
              <a:buChar char="•"/>
            </a:pPr>
            <a:r>
              <a:rPr lang="en-US" dirty="0" smtClean="0"/>
              <a:t>	Meet </a:t>
            </a:r>
            <a:r>
              <a:rPr lang="en-US" dirty="0"/>
              <a:t>with minors outside of established program locations </a:t>
            </a:r>
            <a:r>
              <a:rPr lang="en-US" dirty="0" smtClean="0"/>
              <a:t>and times</a:t>
            </a:r>
            <a:r>
              <a:rPr lang="en-US" dirty="0"/>
              <a:t>. </a:t>
            </a:r>
            <a:endParaRPr lang="en-US" dirty="0" smtClean="0"/>
          </a:p>
          <a:p>
            <a:pPr marL="742950" lvl="1" indent="-285750">
              <a:buFont typeface="Arial" panose="020B0604020202020204" pitchFamily="34" charset="0"/>
              <a:buChar char="•"/>
            </a:pPr>
            <a:r>
              <a:rPr lang="en-US" dirty="0" smtClean="0"/>
              <a:t>	Engage </a:t>
            </a:r>
            <a:r>
              <a:rPr lang="en-US" dirty="0"/>
              <a:t>in sexual or otherwise inappropriate banter in </a:t>
            </a:r>
            <a:r>
              <a:rPr lang="en-US" dirty="0" smtClean="0"/>
              <a:t>	presence 	of 	minors</a:t>
            </a:r>
            <a:r>
              <a:rPr lang="en-US" dirty="0"/>
              <a:t>. </a:t>
            </a:r>
          </a:p>
          <a:p>
            <a:pPr marL="742950" lvl="1" indent="-285750">
              <a:buFont typeface="Arial" panose="020B0604020202020204" pitchFamily="34" charset="0"/>
              <a:buChar char="•"/>
            </a:pPr>
            <a:r>
              <a:rPr lang="en-US" dirty="0"/>
              <a:t>	</a:t>
            </a:r>
            <a:r>
              <a:rPr lang="en-US" dirty="0" smtClean="0"/>
              <a:t>Give </a:t>
            </a:r>
            <a:r>
              <a:rPr lang="en-US" dirty="0"/>
              <a:t>gifts to minors without parental/guardian </a:t>
            </a:r>
            <a:r>
              <a:rPr lang="en-US" dirty="0" smtClean="0"/>
              <a:t>knowledge.</a:t>
            </a:r>
          </a:p>
          <a:p>
            <a:pPr marL="742950" lvl="1" indent="-285750">
              <a:buFont typeface="Arial" panose="020B0604020202020204" pitchFamily="34" charset="0"/>
              <a:buChar char="•"/>
            </a:pPr>
            <a:r>
              <a:rPr lang="en-US" dirty="0"/>
              <a:t> </a:t>
            </a:r>
            <a:r>
              <a:rPr lang="en-US" dirty="0" smtClean="0"/>
              <a:t> 	Use </a:t>
            </a:r>
            <a:r>
              <a:rPr lang="en-US" dirty="0"/>
              <a:t>profanity, vulgarity or harassing language in presence of </a:t>
            </a:r>
            <a:r>
              <a:rPr lang="en-US" dirty="0" smtClean="0"/>
              <a:t>minors</a:t>
            </a:r>
            <a:r>
              <a:rPr lang="en-US" dirty="0"/>
              <a:t>. </a:t>
            </a:r>
            <a:endParaRPr lang="en-US" dirty="0" smtClean="0"/>
          </a:p>
          <a:p>
            <a:pPr marL="742950" lvl="1" indent="-285750">
              <a:buFont typeface="Arial" panose="020B0604020202020204" pitchFamily="34" charset="0"/>
              <a:buChar char="•"/>
            </a:pPr>
            <a:r>
              <a:rPr lang="en-US" dirty="0"/>
              <a:t>	</a:t>
            </a:r>
            <a:r>
              <a:rPr lang="en-US" dirty="0" smtClean="0"/>
              <a:t>Transport </a:t>
            </a:r>
            <a:r>
              <a:rPr lang="en-US" dirty="0"/>
              <a:t>minors, unless specifically cleared with Program </a:t>
            </a:r>
            <a:r>
              <a:rPr lang="en-US" dirty="0" smtClean="0"/>
              <a:t>	Sponsor </a:t>
            </a:r>
            <a:r>
              <a:rPr lang="en-US" dirty="0"/>
              <a:t>and </a:t>
            </a:r>
            <a:r>
              <a:rPr lang="en-US" dirty="0" smtClean="0"/>
              <a:t>	part </a:t>
            </a:r>
            <a:r>
              <a:rPr lang="en-US" dirty="0"/>
              <a:t>of Program.</a:t>
            </a:r>
          </a:p>
        </p:txBody>
      </p:sp>
    </p:spTree>
    <p:extLst>
      <p:ext uri="{BB962C8B-B14F-4D97-AF65-F5344CB8AC3E}">
        <p14:creationId xmlns:p14="http://schemas.microsoft.com/office/powerpoint/2010/main" val="4170823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238865" y="793773"/>
            <a:ext cx="7905135"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Code of Conduct: Staff, Volunteers and Program Participants</a:t>
            </a:r>
            <a:endParaRPr lang="en-US" sz="2400" dirty="0"/>
          </a:p>
        </p:txBody>
      </p:sp>
      <p:sp>
        <p:nvSpPr>
          <p:cNvPr id="3" name="Rectangle 2"/>
          <p:cNvSpPr/>
          <p:nvPr/>
        </p:nvSpPr>
        <p:spPr>
          <a:xfrm>
            <a:off x="1373707" y="1624770"/>
            <a:ext cx="7770293" cy="3108543"/>
          </a:xfrm>
          <a:prstGeom prst="rect">
            <a:avLst/>
          </a:prstGeom>
        </p:spPr>
        <p:txBody>
          <a:bodyPr wrap="square">
            <a:spAutoFit/>
          </a:bodyPr>
          <a:lstStyle/>
          <a:p>
            <a:r>
              <a:rPr lang="en-US" sz="2400" dirty="0"/>
              <a:t>Why necessary? </a:t>
            </a:r>
            <a:endParaRPr lang="en-US" sz="2400" dirty="0" smtClean="0"/>
          </a:p>
          <a:p>
            <a:r>
              <a:rPr lang="en-US" sz="2400" dirty="0" smtClean="0"/>
              <a:t>• 	KSU </a:t>
            </a:r>
            <a:r>
              <a:rPr lang="en-US" sz="2400" dirty="0"/>
              <a:t>has a duty to operate all programs serving minors in </a:t>
            </a:r>
            <a:r>
              <a:rPr lang="en-US" sz="2400" dirty="0" smtClean="0"/>
              <a:t>	a safe </a:t>
            </a:r>
            <a:r>
              <a:rPr lang="en-US" sz="2400" dirty="0"/>
              <a:t>manner </a:t>
            </a:r>
            <a:endParaRPr lang="en-US" sz="2400" dirty="0" smtClean="0"/>
          </a:p>
          <a:p>
            <a:r>
              <a:rPr lang="en-US" sz="2400" dirty="0" smtClean="0"/>
              <a:t>• </a:t>
            </a:r>
            <a:r>
              <a:rPr lang="en-US" sz="2400" dirty="0"/>
              <a:t>Breach of duty may include: </a:t>
            </a:r>
            <a:endParaRPr lang="en-US" sz="2400" dirty="0" smtClean="0"/>
          </a:p>
          <a:p>
            <a:pPr marL="800100" lvl="1" indent="-342900">
              <a:buFont typeface="Arial" panose="020B0604020202020204" pitchFamily="34" charset="0"/>
              <a:buChar char="•"/>
            </a:pPr>
            <a:r>
              <a:rPr lang="en-US" sz="2000" dirty="0" smtClean="0"/>
              <a:t>Lack </a:t>
            </a:r>
            <a:r>
              <a:rPr lang="en-US" sz="2000" dirty="0"/>
              <a:t>of supervision of program participants, staff, or both </a:t>
            </a:r>
            <a:endParaRPr lang="en-US" sz="2000" dirty="0" smtClean="0"/>
          </a:p>
          <a:p>
            <a:pPr marL="800100" lvl="1" indent="-342900">
              <a:buFont typeface="Arial" panose="020B0604020202020204" pitchFamily="34" charset="0"/>
              <a:buChar char="•"/>
            </a:pPr>
            <a:r>
              <a:rPr lang="en-US" sz="2000" dirty="0" smtClean="0"/>
              <a:t>Failing </a:t>
            </a:r>
            <a:r>
              <a:rPr lang="en-US" sz="2000" dirty="0"/>
              <a:t>to communicate adequate rules to program participants, staff or both </a:t>
            </a:r>
            <a:endParaRPr lang="en-US" sz="2000" dirty="0" smtClean="0"/>
          </a:p>
          <a:p>
            <a:pPr marL="800100" lvl="1" indent="-342900">
              <a:buFont typeface="Arial" panose="020B0604020202020204" pitchFamily="34" charset="0"/>
              <a:buChar char="•"/>
            </a:pPr>
            <a:r>
              <a:rPr lang="en-US" sz="2000" dirty="0" smtClean="0"/>
              <a:t>Failing </a:t>
            </a:r>
            <a:r>
              <a:rPr lang="en-US" sz="2000" dirty="0"/>
              <a:t>to abide by KSU policies and procedures, federal or state law</a:t>
            </a:r>
          </a:p>
        </p:txBody>
      </p:sp>
    </p:spTree>
    <p:extLst>
      <p:ext uri="{BB962C8B-B14F-4D97-AF65-F5344CB8AC3E}">
        <p14:creationId xmlns:p14="http://schemas.microsoft.com/office/powerpoint/2010/main" val="10381755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793773"/>
            <a:ext cx="7416332"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Safety Planning</a:t>
            </a:r>
            <a:endParaRPr lang="en-US" sz="2400" dirty="0"/>
          </a:p>
        </p:txBody>
      </p:sp>
      <p:sp>
        <p:nvSpPr>
          <p:cNvPr id="3" name="Rectangle 2"/>
          <p:cNvSpPr/>
          <p:nvPr/>
        </p:nvSpPr>
        <p:spPr>
          <a:xfrm>
            <a:off x="1373707" y="1624770"/>
            <a:ext cx="7770293" cy="3354765"/>
          </a:xfrm>
          <a:prstGeom prst="rect">
            <a:avLst/>
          </a:prstGeom>
        </p:spPr>
        <p:txBody>
          <a:bodyPr wrap="square">
            <a:spAutoFit/>
          </a:bodyPr>
          <a:lstStyle/>
          <a:p>
            <a:r>
              <a:rPr lang="en-US" sz="2400" dirty="0"/>
              <a:t>Program Sponsors must provide safety awareness information to all Authorized Individuals. Information should include: </a:t>
            </a:r>
            <a:endParaRPr lang="en-US" sz="2400" dirty="0" smtClean="0"/>
          </a:p>
          <a:p>
            <a:pPr lvl="1"/>
            <a:r>
              <a:rPr lang="en-US" sz="2000" dirty="0" smtClean="0"/>
              <a:t>• </a:t>
            </a:r>
            <a:r>
              <a:rPr lang="en-US" sz="2000" dirty="0"/>
              <a:t>KSU Office of Emergency Management information: http://oem.kennesaw.edu/ </a:t>
            </a:r>
            <a:endParaRPr lang="en-US" sz="2000" dirty="0" smtClean="0"/>
          </a:p>
          <a:p>
            <a:pPr lvl="1"/>
            <a:r>
              <a:rPr lang="en-US" sz="2000" dirty="0" smtClean="0"/>
              <a:t>• </a:t>
            </a:r>
            <a:r>
              <a:rPr lang="en-US" sz="2000" dirty="0"/>
              <a:t>A plan for injury, inclement weather, other possibilities. </a:t>
            </a:r>
            <a:endParaRPr lang="en-US" sz="2000" dirty="0" smtClean="0"/>
          </a:p>
          <a:p>
            <a:pPr lvl="1"/>
            <a:r>
              <a:rPr lang="en-US" sz="2000" dirty="0" smtClean="0"/>
              <a:t>• </a:t>
            </a:r>
            <a:r>
              <a:rPr lang="en-US" sz="2000" dirty="0"/>
              <a:t>First Aid Procedures </a:t>
            </a:r>
            <a:endParaRPr lang="en-US" sz="2000" dirty="0" smtClean="0"/>
          </a:p>
          <a:p>
            <a:pPr lvl="1"/>
            <a:r>
              <a:rPr lang="en-US" sz="2000" dirty="0" smtClean="0"/>
              <a:t>• </a:t>
            </a:r>
            <a:r>
              <a:rPr lang="en-US" sz="2000" dirty="0"/>
              <a:t>Campus Automated External Defibrillator (AED) locations </a:t>
            </a:r>
            <a:endParaRPr lang="en-US" sz="2000" dirty="0" smtClean="0"/>
          </a:p>
          <a:p>
            <a:pPr lvl="1"/>
            <a:r>
              <a:rPr lang="en-US" sz="2000" dirty="0" smtClean="0"/>
              <a:t>• </a:t>
            </a:r>
            <a:r>
              <a:rPr lang="en-US" sz="2000" dirty="0"/>
              <a:t>Outdoor activities/shelter in place for inclement weather </a:t>
            </a:r>
            <a:endParaRPr lang="en-US" sz="2000" dirty="0" smtClean="0"/>
          </a:p>
          <a:p>
            <a:pPr lvl="1"/>
            <a:r>
              <a:rPr lang="en-US" sz="2000" dirty="0" smtClean="0"/>
              <a:t>• </a:t>
            </a:r>
            <a:r>
              <a:rPr lang="en-US" sz="2000" dirty="0"/>
              <a:t>Emergency notification procedures</a:t>
            </a:r>
          </a:p>
        </p:txBody>
      </p:sp>
    </p:spTree>
    <p:extLst>
      <p:ext uri="{BB962C8B-B14F-4D97-AF65-F5344CB8AC3E}">
        <p14:creationId xmlns:p14="http://schemas.microsoft.com/office/powerpoint/2010/main" val="1471019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793773"/>
            <a:ext cx="7534319" cy="830997"/>
          </a:xfrm>
          <a:prstGeom prst="rect">
            <a:avLst/>
          </a:prstGeom>
        </p:spPr>
        <p:txBody>
          <a:bodyPr wrap="square">
            <a:spAutoFit/>
          </a:bodyPr>
          <a:lstStyle/>
          <a:p>
            <a:pPr algn="ctr"/>
            <a:r>
              <a:rPr lang="en-US" sz="2400" b="1" dirty="0">
                <a:solidFill>
                  <a:prstClr val="black"/>
                </a:solidFill>
                <a:ea typeface="+mj-ea"/>
                <a:cs typeface="+mj-cs"/>
              </a:rPr>
              <a:t>Program Requirements: Procedures </a:t>
            </a:r>
            <a:endParaRPr lang="en-US" sz="2400" b="1" dirty="0" smtClean="0">
              <a:solidFill>
                <a:prstClr val="black"/>
              </a:solidFill>
              <a:ea typeface="+mj-ea"/>
              <a:cs typeface="+mj-cs"/>
            </a:endParaRPr>
          </a:p>
          <a:p>
            <a:pPr algn="ctr"/>
            <a:r>
              <a:rPr lang="en-US" sz="2400" b="1" dirty="0" smtClean="0">
                <a:solidFill>
                  <a:prstClr val="black"/>
                </a:solidFill>
                <a:ea typeface="+mj-ea"/>
                <a:cs typeface="+mj-cs"/>
              </a:rPr>
              <a:t>Incident Reporting</a:t>
            </a:r>
            <a:endParaRPr lang="en-US" sz="2400" dirty="0"/>
          </a:p>
        </p:txBody>
      </p:sp>
      <p:sp>
        <p:nvSpPr>
          <p:cNvPr id="3" name="Rectangle 2"/>
          <p:cNvSpPr/>
          <p:nvPr/>
        </p:nvSpPr>
        <p:spPr>
          <a:xfrm>
            <a:off x="1373708" y="1624770"/>
            <a:ext cx="7622808" cy="3323987"/>
          </a:xfrm>
          <a:prstGeom prst="rect">
            <a:avLst/>
          </a:prstGeom>
        </p:spPr>
        <p:txBody>
          <a:bodyPr wrap="square">
            <a:spAutoFit/>
          </a:bodyPr>
          <a:lstStyle/>
          <a:p>
            <a:r>
              <a:rPr lang="en-US" dirty="0"/>
              <a:t>• </a:t>
            </a:r>
            <a:r>
              <a:rPr lang="en-US" b="1" dirty="0"/>
              <a:t>For Medical and/or Life Threatening Emergencies Call: </a:t>
            </a:r>
            <a:endParaRPr lang="en-US" b="1" dirty="0" smtClean="0"/>
          </a:p>
          <a:p>
            <a:pPr lvl="1"/>
            <a:r>
              <a:rPr lang="en-US" sz="1600" dirty="0" smtClean="0"/>
              <a:t>• </a:t>
            </a:r>
            <a:r>
              <a:rPr lang="en-US" sz="1600" dirty="0"/>
              <a:t>470-578-6666: KSU Department of Public Safety &amp; Police </a:t>
            </a:r>
            <a:endParaRPr lang="en-US" sz="1600" dirty="0" smtClean="0"/>
          </a:p>
          <a:p>
            <a:pPr lvl="1"/>
            <a:r>
              <a:rPr lang="en-US" sz="1600" dirty="0" smtClean="0"/>
              <a:t>• </a:t>
            </a:r>
            <a:r>
              <a:rPr lang="en-US" sz="1600" dirty="0"/>
              <a:t>911 </a:t>
            </a:r>
            <a:endParaRPr lang="en-US" sz="1600" dirty="0" smtClean="0"/>
          </a:p>
          <a:p>
            <a:pPr lvl="1"/>
            <a:endParaRPr lang="en-US" sz="1600" dirty="0"/>
          </a:p>
          <a:p>
            <a:r>
              <a:rPr lang="en-US" sz="1600" dirty="0" smtClean="0"/>
              <a:t>• </a:t>
            </a:r>
            <a:r>
              <a:rPr lang="en-US" sz="1600" dirty="0"/>
              <a:t>Program participants’ emergency contact information should be readily </a:t>
            </a:r>
            <a:r>
              <a:rPr lang="en-US" sz="1600" dirty="0" smtClean="0"/>
              <a:t>available</a:t>
            </a:r>
            <a:r>
              <a:rPr lang="en-US" sz="1600" dirty="0"/>
              <a:t>, and immediately utilized in case of emergency. </a:t>
            </a:r>
            <a:endParaRPr lang="en-US" sz="1600" dirty="0" smtClean="0"/>
          </a:p>
          <a:p>
            <a:endParaRPr lang="en-US" sz="1600" dirty="0" smtClean="0"/>
          </a:p>
          <a:p>
            <a:r>
              <a:rPr lang="en-US" sz="1600" dirty="0" smtClean="0"/>
              <a:t>• </a:t>
            </a:r>
            <a:r>
              <a:rPr lang="en-US" sz="1600" dirty="0"/>
              <a:t>Program Sponsors must submit an Accident/Incident Report to KSU Environmental Health and Safety Department within 24 hours at: </a:t>
            </a:r>
            <a:r>
              <a:rPr lang="en-US" sz="1600" dirty="0">
                <a:hlinkClick r:id="rId2"/>
              </a:rPr>
              <a:t>http://</a:t>
            </a:r>
            <a:r>
              <a:rPr lang="en-US" sz="1600" dirty="0" smtClean="0">
                <a:hlinkClick r:id="rId2"/>
              </a:rPr>
              <a:t>ehs.kennesaw.edu/incident_reporting.php</a:t>
            </a:r>
            <a:r>
              <a:rPr lang="en-US" sz="1600" dirty="0" smtClean="0"/>
              <a:t> </a:t>
            </a:r>
          </a:p>
          <a:p>
            <a:endParaRPr lang="en-US" sz="1600" dirty="0" smtClean="0"/>
          </a:p>
          <a:p>
            <a:r>
              <a:rPr lang="en-US" sz="1600" dirty="0" smtClean="0"/>
              <a:t>• </a:t>
            </a:r>
            <a:r>
              <a:rPr lang="en-US" sz="1600" dirty="0"/>
              <a:t>For information on reporting additional concerns or issues</a:t>
            </a:r>
            <a:r>
              <a:rPr lang="en-US" sz="1600" dirty="0" smtClean="0"/>
              <a:t>:</a:t>
            </a:r>
          </a:p>
          <a:p>
            <a:r>
              <a:rPr lang="en-US" sz="1600" dirty="0">
                <a:hlinkClick r:id="rId3"/>
              </a:rPr>
              <a:t>https://</a:t>
            </a:r>
            <a:r>
              <a:rPr lang="en-US" sz="1600" dirty="0" smtClean="0">
                <a:hlinkClick r:id="rId3"/>
              </a:rPr>
              <a:t>protectingminors.kennesaw.edu/incidentreporting.php</a:t>
            </a:r>
            <a:r>
              <a:rPr lang="en-US" sz="1600" dirty="0" smtClean="0"/>
              <a:t> </a:t>
            </a:r>
            <a:endParaRPr lang="en-US" sz="1600" dirty="0"/>
          </a:p>
        </p:txBody>
      </p:sp>
    </p:spTree>
    <p:extLst>
      <p:ext uri="{BB962C8B-B14F-4D97-AF65-F5344CB8AC3E}">
        <p14:creationId xmlns:p14="http://schemas.microsoft.com/office/powerpoint/2010/main" val="20239511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892095"/>
            <a:ext cx="7534319" cy="461665"/>
          </a:xfrm>
          <a:prstGeom prst="rect">
            <a:avLst/>
          </a:prstGeom>
        </p:spPr>
        <p:txBody>
          <a:bodyPr wrap="square">
            <a:spAutoFit/>
          </a:bodyPr>
          <a:lstStyle/>
          <a:p>
            <a:pPr algn="ctr"/>
            <a:r>
              <a:rPr lang="en-US" sz="2400" b="1" dirty="0" smtClean="0">
                <a:solidFill>
                  <a:prstClr val="black"/>
                </a:solidFill>
                <a:ea typeface="+mj-ea"/>
                <a:cs typeface="+mj-cs"/>
              </a:rPr>
              <a:t>Additional Information: Relevant KSU Policies</a:t>
            </a:r>
            <a:endParaRPr lang="en-US" sz="2400" dirty="0"/>
          </a:p>
        </p:txBody>
      </p:sp>
      <p:sp>
        <p:nvSpPr>
          <p:cNvPr id="3" name="Rectangle 2"/>
          <p:cNvSpPr/>
          <p:nvPr/>
        </p:nvSpPr>
        <p:spPr>
          <a:xfrm>
            <a:off x="1373708" y="1624770"/>
            <a:ext cx="7622808" cy="3416320"/>
          </a:xfrm>
          <a:prstGeom prst="rect">
            <a:avLst/>
          </a:prstGeom>
        </p:spPr>
        <p:txBody>
          <a:bodyPr wrap="square">
            <a:spAutoFit/>
          </a:bodyPr>
          <a:lstStyle/>
          <a:p>
            <a:r>
              <a:rPr lang="en-US" sz="2400" dirty="0"/>
              <a:t>• 	</a:t>
            </a:r>
            <a:r>
              <a:rPr lang="en-US" sz="2400" dirty="0" smtClean="0"/>
              <a:t>Compliance </a:t>
            </a:r>
            <a:r>
              <a:rPr lang="en-US" sz="2400" dirty="0"/>
              <a:t>with KSU’s Non-Discrimination Policy &amp; </a:t>
            </a:r>
            <a:r>
              <a:rPr lang="en-US" sz="2400" dirty="0" smtClean="0"/>
              <a:t>	Federal </a:t>
            </a:r>
            <a:r>
              <a:rPr lang="en-US" sz="2400" dirty="0"/>
              <a:t>Civil Rights &amp; Anti-Discrimination Laws </a:t>
            </a:r>
            <a:endParaRPr lang="en-US" sz="2400" dirty="0" smtClean="0"/>
          </a:p>
          <a:p>
            <a:pPr marL="1257300" lvl="2" indent="-342900">
              <a:buFont typeface="Arial" panose="020B0604020202020204" pitchFamily="34" charset="0"/>
              <a:buChar char="•"/>
            </a:pPr>
            <a:r>
              <a:rPr lang="en-US" sz="2400" dirty="0" smtClean="0"/>
              <a:t>Title </a:t>
            </a:r>
            <a:r>
              <a:rPr lang="en-US" sz="2400" dirty="0"/>
              <a:t>VII </a:t>
            </a:r>
            <a:endParaRPr lang="en-US" sz="2400" dirty="0" smtClean="0"/>
          </a:p>
          <a:p>
            <a:pPr marL="1257300" lvl="2" indent="-342900">
              <a:buFont typeface="Arial" panose="020B0604020202020204" pitchFamily="34" charset="0"/>
              <a:buChar char="•"/>
            </a:pPr>
            <a:r>
              <a:rPr lang="en-US" sz="2400" dirty="0" smtClean="0"/>
              <a:t>Title </a:t>
            </a:r>
            <a:r>
              <a:rPr lang="en-US" sz="2400" dirty="0"/>
              <a:t>IX </a:t>
            </a:r>
            <a:endParaRPr lang="en-US" sz="2400" dirty="0" smtClean="0"/>
          </a:p>
          <a:p>
            <a:pPr marL="1257300" lvl="2" indent="-342900">
              <a:buFont typeface="Arial" panose="020B0604020202020204" pitchFamily="34" charset="0"/>
              <a:buChar char="•"/>
            </a:pPr>
            <a:r>
              <a:rPr lang="en-US" sz="2400" dirty="0" smtClean="0"/>
              <a:t>Americans </a:t>
            </a:r>
            <a:r>
              <a:rPr lang="en-US" sz="2400" dirty="0"/>
              <a:t>with Disabilities Act (“ADA”) </a:t>
            </a:r>
            <a:endParaRPr lang="en-US" sz="2400" dirty="0" smtClean="0"/>
          </a:p>
          <a:p>
            <a:pPr marL="1257300" lvl="2" indent="-342900">
              <a:buFont typeface="Arial" panose="020B0604020202020204" pitchFamily="34" charset="0"/>
              <a:buChar char="•"/>
            </a:pPr>
            <a:r>
              <a:rPr lang="en-US" sz="2400" dirty="0" smtClean="0"/>
              <a:t>Compliance </a:t>
            </a:r>
            <a:r>
              <a:rPr lang="en-US" sz="2400" dirty="0"/>
              <a:t>with the Clery Act </a:t>
            </a:r>
            <a:endParaRPr lang="en-US" sz="2400" dirty="0" smtClean="0"/>
          </a:p>
          <a:p>
            <a:pPr marL="342900" indent="-342900">
              <a:buFont typeface="Arial" panose="020B0604020202020204" pitchFamily="34" charset="0"/>
              <a:buChar char="•"/>
            </a:pPr>
            <a:endParaRPr lang="en-US" sz="2400" dirty="0"/>
          </a:p>
          <a:p>
            <a:r>
              <a:rPr lang="en-US" sz="2400" dirty="0" smtClean="0"/>
              <a:t>• </a:t>
            </a:r>
            <a:r>
              <a:rPr lang="en-US" sz="2400" dirty="0"/>
              <a:t>Report concerns regarding violations of these policies at</a:t>
            </a:r>
            <a:r>
              <a:rPr lang="en-US" sz="2400" dirty="0" smtClean="0"/>
              <a:t>:</a:t>
            </a:r>
          </a:p>
          <a:p>
            <a:r>
              <a:rPr lang="en-US" sz="2400" dirty="0">
                <a:hlinkClick r:id="rId2"/>
              </a:rPr>
              <a:t>https://concern.kennesaw.edu</a:t>
            </a:r>
            <a:r>
              <a:rPr lang="en-US" sz="2400" dirty="0" smtClean="0">
                <a:hlinkClick r:id="rId2"/>
              </a:rPr>
              <a:t>/</a:t>
            </a:r>
            <a:r>
              <a:rPr lang="en-US" sz="2400" dirty="0" smtClean="0"/>
              <a:t> </a:t>
            </a:r>
            <a:endParaRPr lang="en-US" sz="2400" dirty="0"/>
          </a:p>
        </p:txBody>
      </p:sp>
    </p:spTree>
    <p:extLst>
      <p:ext uri="{BB962C8B-B14F-4D97-AF65-F5344CB8AC3E}">
        <p14:creationId xmlns:p14="http://schemas.microsoft.com/office/powerpoint/2010/main" val="6968737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892095"/>
            <a:ext cx="7534319" cy="461665"/>
          </a:xfrm>
          <a:prstGeom prst="rect">
            <a:avLst/>
          </a:prstGeom>
        </p:spPr>
        <p:txBody>
          <a:bodyPr wrap="square">
            <a:spAutoFit/>
          </a:bodyPr>
          <a:lstStyle/>
          <a:p>
            <a:pPr algn="ctr"/>
            <a:r>
              <a:rPr lang="en-US" sz="2400" b="1" dirty="0" smtClean="0">
                <a:solidFill>
                  <a:prstClr val="black"/>
                </a:solidFill>
                <a:ea typeface="+mj-ea"/>
                <a:cs typeface="+mj-cs"/>
              </a:rPr>
              <a:t>Additional Information: Relevant KSU Policies</a:t>
            </a:r>
            <a:endParaRPr lang="en-US" sz="2400" dirty="0"/>
          </a:p>
        </p:txBody>
      </p:sp>
      <p:sp>
        <p:nvSpPr>
          <p:cNvPr id="3" name="Rectangle 2"/>
          <p:cNvSpPr/>
          <p:nvPr/>
        </p:nvSpPr>
        <p:spPr>
          <a:xfrm>
            <a:off x="1373708" y="1624770"/>
            <a:ext cx="7622808" cy="3170099"/>
          </a:xfrm>
          <a:prstGeom prst="rect">
            <a:avLst/>
          </a:prstGeom>
        </p:spPr>
        <p:txBody>
          <a:bodyPr wrap="square">
            <a:spAutoFit/>
          </a:bodyPr>
          <a:lstStyle/>
          <a:p>
            <a:r>
              <a:rPr lang="en-US" sz="2000" dirty="0" smtClean="0"/>
              <a:t>• </a:t>
            </a:r>
            <a:r>
              <a:rPr lang="en-US" sz="2000" dirty="0"/>
              <a:t>KSU’s Non-Discrimination Policy requires compliance with federal law (including Title VII, Title IX, and the ADA) to prohibit discrimination on the basis of: </a:t>
            </a:r>
            <a:endParaRPr lang="en-US" sz="2000" dirty="0" smtClean="0"/>
          </a:p>
          <a:p>
            <a:endParaRPr lang="en-US" sz="2000" dirty="0" smtClean="0"/>
          </a:p>
          <a:p>
            <a:pPr lvl="1"/>
            <a:r>
              <a:rPr lang="en-US" sz="2000" dirty="0" smtClean="0"/>
              <a:t>• </a:t>
            </a:r>
            <a:r>
              <a:rPr lang="en-US" sz="2000" dirty="0"/>
              <a:t>Sex and gender </a:t>
            </a:r>
            <a:r>
              <a:rPr lang="en-US" sz="2000" dirty="0" smtClean="0"/>
              <a:t>		</a:t>
            </a:r>
            <a:r>
              <a:rPr lang="en-US" sz="2000" dirty="0"/>
              <a:t>• </a:t>
            </a:r>
            <a:r>
              <a:rPr lang="en-US" sz="2000" dirty="0" smtClean="0"/>
              <a:t>Veteran Status		</a:t>
            </a:r>
            <a:r>
              <a:rPr lang="en-US" sz="2000" dirty="0"/>
              <a:t>• </a:t>
            </a:r>
            <a:r>
              <a:rPr lang="en-US" sz="2000" dirty="0" smtClean="0"/>
              <a:t>Pregnancy </a:t>
            </a:r>
            <a:endParaRPr lang="en-US" sz="2000" dirty="0"/>
          </a:p>
          <a:p>
            <a:pPr lvl="1"/>
            <a:r>
              <a:rPr lang="en-US" sz="2000" dirty="0" smtClean="0"/>
              <a:t>• </a:t>
            </a:r>
            <a:r>
              <a:rPr lang="en-US" sz="2000" dirty="0"/>
              <a:t>Race </a:t>
            </a:r>
            <a:r>
              <a:rPr lang="en-US" sz="2000" dirty="0" smtClean="0"/>
              <a:t>				</a:t>
            </a:r>
            <a:r>
              <a:rPr lang="en-US" sz="2000" dirty="0"/>
              <a:t>• </a:t>
            </a:r>
            <a:r>
              <a:rPr lang="en-US" sz="2000" dirty="0" smtClean="0"/>
              <a:t>Age</a:t>
            </a:r>
          </a:p>
          <a:p>
            <a:pPr lvl="1"/>
            <a:r>
              <a:rPr lang="en-US" sz="2000" dirty="0" smtClean="0"/>
              <a:t>• </a:t>
            </a:r>
            <a:r>
              <a:rPr lang="en-US" sz="2000" dirty="0"/>
              <a:t>Religion </a:t>
            </a:r>
            <a:r>
              <a:rPr lang="en-US" sz="2000" dirty="0" smtClean="0"/>
              <a:t>			</a:t>
            </a:r>
            <a:r>
              <a:rPr lang="en-US" sz="2000" dirty="0"/>
              <a:t>• </a:t>
            </a:r>
            <a:r>
              <a:rPr lang="en-US" sz="2000" dirty="0" smtClean="0"/>
              <a:t>Disability</a:t>
            </a:r>
            <a:endParaRPr lang="en-US" sz="2000" dirty="0"/>
          </a:p>
          <a:p>
            <a:pPr lvl="1"/>
            <a:endParaRPr lang="en-US" sz="2000" dirty="0" smtClean="0"/>
          </a:p>
          <a:p>
            <a:r>
              <a:rPr lang="en-US" sz="2000" dirty="0" smtClean="0"/>
              <a:t>Concerns </a:t>
            </a:r>
            <a:r>
              <a:rPr lang="en-US" sz="2000" dirty="0"/>
              <a:t>regarding violations to this policy may be reported </a:t>
            </a:r>
            <a:r>
              <a:rPr lang="en-US" sz="2000" dirty="0" smtClean="0"/>
              <a:t>here: </a:t>
            </a:r>
            <a:r>
              <a:rPr lang="en-US" sz="2000" dirty="0" smtClean="0">
                <a:hlinkClick r:id="rId2"/>
              </a:rPr>
              <a:t>https</a:t>
            </a:r>
            <a:r>
              <a:rPr lang="en-US" sz="2000" dirty="0">
                <a:hlinkClick r:id="rId2"/>
              </a:rPr>
              <a:t>://concern.kennesaw.edu</a:t>
            </a:r>
            <a:r>
              <a:rPr lang="en-US" sz="2000" dirty="0" smtClean="0">
                <a:hlinkClick r:id="rId2"/>
              </a:rPr>
              <a:t>/</a:t>
            </a:r>
            <a:r>
              <a:rPr lang="en-US" sz="2000" dirty="0" smtClean="0"/>
              <a:t> </a:t>
            </a:r>
          </a:p>
        </p:txBody>
      </p:sp>
    </p:spTree>
    <p:extLst>
      <p:ext uri="{BB962C8B-B14F-4D97-AF65-F5344CB8AC3E}">
        <p14:creationId xmlns:p14="http://schemas.microsoft.com/office/powerpoint/2010/main" val="1458032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892095"/>
            <a:ext cx="7534319" cy="461665"/>
          </a:xfrm>
          <a:prstGeom prst="rect">
            <a:avLst/>
          </a:prstGeom>
        </p:spPr>
        <p:txBody>
          <a:bodyPr wrap="square">
            <a:spAutoFit/>
          </a:bodyPr>
          <a:lstStyle/>
          <a:p>
            <a:pPr algn="ctr"/>
            <a:r>
              <a:rPr lang="en-US" sz="2400" b="1" dirty="0" smtClean="0">
                <a:solidFill>
                  <a:prstClr val="black"/>
                </a:solidFill>
                <a:ea typeface="+mj-ea"/>
                <a:cs typeface="+mj-cs"/>
              </a:rPr>
              <a:t>Additional Information: Relevant KSU Policies</a:t>
            </a:r>
            <a:endParaRPr lang="en-US" sz="2400" dirty="0"/>
          </a:p>
        </p:txBody>
      </p:sp>
      <p:sp>
        <p:nvSpPr>
          <p:cNvPr id="3" name="Rectangle 2"/>
          <p:cNvSpPr/>
          <p:nvPr/>
        </p:nvSpPr>
        <p:spPr>
          <a:xfrm>
            <a:off x="1373706" y="1505218"/>
            <a:ext cx="7622808" cy="3539430"/>
          </a:xfrm>
          <a:prstGeom prst="rect">
            <a:avLst/>
          </a:prstGeom>
        </p:spPr>
        <p:txBody>
          <a:bodyPr wrap="square">
            <a:spAutoFit/>
          </a:bodyPr>
          <a:lstStyle/>
          <a:p>
            <a:r>
              <a:rPr lang="en-US" sz="2400" dirty="0"/>
              <a:t>Clery Act </a:t>
            </a:r>
            <a:endParaRPr lang="en-US" sz="2400" dirty="0" smtClean="0"/>
          </a:p>
          <a:p>
            <a:r>
              <a:rPr lang="en-US" sz="2000" dirty="0" smtClean="0"/>
              <a:t>• 	The </a:t>
            </a:r>
            <a:r>
              <a:rPr lang="en-US" sz="2000" dirty="0"/>
              <a:t>Clery Act requires Campus Security Authorities (“CSAs”) to </a:t>
            </a:r>
            <a:r>
              <a:rPr lang="en-US" sz="2000" dirty="0" smtClean="0"/>
              <a:t>	report crimes </a:t>
            </a:r>
            <a:r>
              <a:rPr lang="en-US" sz="2000" dirty="0"/>
              <a:t>occurring on university property</a:t>
            </a:r>
            <a:r>
              <a:rPr lang="en-US" sz="2000" dirty="0" smtClean="0"/>
              <a:t>. </a:t>
            </a:r>
          </a:p>
          <a:p>
            <a:r>
              <a:rPr lang="en-US" sz="2000" dirty="0" smtClean="0"/>
              <a:t>• 	A </a:t>
            </a:r>
            <a:r>
              <a:rPr lang="en-US" sz="2000" dirty="0"/>
              <a:t>CSA includes a person having significant responsibility for student </a:t>
            </a:r>
            <a:r>
              <a:rPr lang="en-US" sz="2000" dirty="0" smtClean="0"/>
              <a:t>	and </a:t>
            </a:r>
            <a:r>
              <a:rPr lang="en-US" sz="2000" dirty="0"/>
              <a:t>campus activities. </a:t>
            </a:r>
            <a:endParaRPr lang="en-US" sz="2000" dirty="0" smtClean="0"/>
          </a:p>
          <a:p>
            <a:endParaRPr lang="en-US" sz="2000" dirty="0" smtClean="0"/>
          </a:p>
          <a:p>
            <a:r>
              <a:rPr lang="en-US" sz="2000" dirty="0" smtClean="0"/>
              <a:t>• 	Program </a:t>
            </a:r>
            <a:r>
              <a:rPr lang="en-US" sz="2000" dirty="0"/>
              <a:t>Sponsors and Authorized Individuals should report crimes </a:t>
            </a:r>
            <a:r>
              <a:rPr lang="en-US" sz="2000" dirty="0" smtClean="0"/>
              <a:t>	occurring </a:t>
            </a:r>
            <a:r>
              <a:rPr lang="en-US" sz="2000" dirty="0"/>
              <a:t>on university property to Kennesaw State Police</a:t>
            </a:r>
            <a:r>
              <a:rPr lang="en-US" sz="2000" dirty="0" smtClean="0"/>
              <a:t>:</a:t>
            </a:r>
            <a:endParaRPr lang="en-US" sz="2000" i="1" dirty="0" smtClean="0"/>
          </a:p>
          <a:p>
            <a:pPr lvl="1"/>
            <a:r>
              <a:rPr lang="en-US" sz="2000" i="1" dirty="0"/>
              <a:t>• </a:t>
            </a:r>
            <a:r>
              <a:rPr lang="en-US" sz="2000" i="1" dirty="0" smtClean="0"/>
              <a:t>470-578-6666 </a:t>
            </a:r>
            <a:r>
              <a:rPr lang="en-US" sz="2000" i="1" dirty="0"/>
              <a:t>or 911 (emergency) </a:t>
            </a:r>
            <a:endParaRPr lang="en-US" sz="2000" i="1" dirty="0" smtClean="0"/>
          </a:p>
          <a:p>
            <a:pPr lvl="1"/>
            <a:r>
              <a:rPr lang="en-US" sz="2000" i="1" dirty="0" smtClean="0"/>
              <a:t>• </a:t>
            </a:r>
            <a:r>
              <a:rPr lang="en-US" sz="2000" i="1" dirty="0"/>
              <a:t>470-578-6206 (non-emergency) </a:t>
            </a:r>
            <a:endParaRPr lang="en-US" sz="2000" i="1" dirty="0" smtClean="0"/>
          </a:p>
          <a:p>
            <a:pPr lvl="1"/>
            <a:r>
              <a:rPr lang="en-US" sz="2000" i="1" dirty="0" smtClean="0"/>
              <a:t>• </a:t>
            </a:r>
            <a:r>
              <a:rPr lang="en-US" sz="2000" i="1" dirty="0"/>
              <a:t>Police@kennesaw.edu</a:t>
            </a:r>
            <a:endParaRPr lang="en-US" sz="2000" i="1" dirty="0" smtClean="0"/>
          </a:p>
        </p:txBody>
      </p:sp>
    </p:spTree>
    <p:extLst>
      <p:ext uri="{BB962C8B-B14F-4D97-AF65-F5344CB8AC3E}">
        <p14:creationId xmlns:p14="http://schemas.microsoft.com/office/powerpoint/2010/main" val="1016762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892095"/>
            <a:ext cx="7534319" cy="461665"/>
          </a:xfrm>
          <a:prstGeom prst="rect">
            <a:avLst/>
          </a:prstGeom>
        </p:spPr>
        <p:txBody>
          <a:bodyPr wrap="square">
            <a:spAutoFit/>
          </a:bodyPr>
          <a:lstStyle/>
          <a:p>
            <a:pPr algn="ctr"/>
            <a:r>
              <a:rPr lang="en-US" sz="2400" b="1" dirty="0" smtClean="0">
                <a:solidFill>
                  <a:prstClr val="black"/>
                </a:solidFill>
                <a:ea typeface="+mj-ea"/>
                <a:cs typeface="+mj-cs"/>
              </a:rPr>
              <a:t>Additional Information: Relevant KSU Policies</a:t>
            </a:r>
            <a:endParaRPr lang="en-US" sz="2400" dirty="0"/>
          </a:p>
        </p:txBody>
      </p:sp>
      <p:sp>
        <p:nvSpPr>
          <p:cNvPr id="3" name="Rectangle 2"/>
          <p:cNvSpPr/>
          <p:nvPr/>
        </p:nvSpPr>
        <p:spPr>
          <a:xfrm>
            <a:off x="1373708" y="1624770"/>
            <a:ext cx="7052537" cy="3108543"/>
          </a:xfrm>
          <a:prstGeom prst="rect">
            <a:avLst/>
          </a:prstGeom>
        </p:spPr>
        <p:txBody>
          <a:bodyPr wrap="square">
            <a:spAutoFit/>
          </a:bodyPr>
          <a:lstStyle/>
          <a:p>
            <a:r>
              <a:rPr lang="en-US" sz="2800" dirty="0"/>
              <a:t>Clery Act: What is University Property? </a:t>
            </a:r>
            <a:endParaRPr lang="en-US" sz="2800" dirty="0" smtClean="0"/>
          </a:p>
          <a:p>
            <a:r>
              <a:rPr lang="en-US" sz="2800" dirty="0" smtClean="0"/>
              <a:t>• 	On </a:t>
            </a:r>
            <a:r>
              <a:rPr lang="en-US" sz="2800" dirty="0"/>
              <a:t>Campus (Kennesaw, </a:t>
            </a:r>
            <a:r>
              <a:rPr lang="en-US" sz="2800" dirty="0" smtClean="0"/>
              <a:t>Marietta) </a:t>
            </a:r>
          </a:p>
          <a:p>
            <a:r>
              <a:rPr lang="en-US" sz="2800" dirty="0" smtClean="0"/>
              <a:t>• 	Public </a:t>
            </a:r>
            <a:r>
              <a:rPr lang="en-US" sz="2800" dirty="0"/>
              <a:t>property within or immediately </a:t>
            </a:r>
            <a:r>
              <a:rPr lang="en-US" sz="2800" dirty="0" smtClean="0"/>
              <a:t>	adjacent 	to campus </a:t>
            </a:r>
          </a:p>
          <a:p>
            <a:r>
              <a:rPr lang="en-US" sz="2800" dirty="0" smtClean="0"/>
              <a:t>• 	Non-campus </a:t>
            </a:r>
            <a:r>
              <a:rPr lang="en-US" sz="2800" dirty="0"/>
              <a:t>buildings that KSU owns or </a:t>
            </a:r>
            <a:r>
              <a:rPr lang="en-US" sz="2800" dirty="0" smtClean="0"/>
              <a:t>	controls </a:t>
            </a:r>
            <a:r>
              <a:rPr lang="en-US" sz="2800" dirty="0"/>
              <a:t>and that are used to support the </a:t>
            </a:r>
            <a:r>
              <a:rPr lang="en-US" sz="2800" dirty="0" smtClean="0"/>
              <a:t>	institution’s </a:t>
            </a:r>
            <a:r>
              <a:rPr lang="en-US" sz="2800" dirty="0"/>
              <a:t>educational purpose</a:t>
            </a:r>
            <a:endParaRPr lang="en-US" sz="2800" dirty="0" smtClean="0"/>
          </a:p>
        </p:txBody>
      </p:sp>
    </p:spTree>
    <p:extLst>
      <p:ext uri="{BB962C8B-B14F-4D97-AF65-F5344CB8AC3E}">
        <p14:creationId xmlns:p14="http://schemas.microsoft.com/office/powerpoint/2010/main" val="2216430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6" y="892095"/>
            <a:ext cx="7534319" cy="461665"/>
          </a:xfrm>
          <a:prstGeom prst="rect">
            <a:avLst/>
          </a:prstGeom>
        </p:spPr>
        <p:txBody>
          <a:bodyPr wrap="square">
            <a:spAutoFit/>
          </a:bodyPr>
          <a:lstStyle/>
          <a:p>
            <a:pPr algn="ctr"/>
            <a:r>
              <a:rPr lang="en-US" sz="2400" b="1" dirty="0" smtClean="0">
                <a:solidFill>
                  <a:prstClr val="black"/>
                </a:solidFill>
                <a:ea typeface="+mj-ea"/>
                <a:cs typeface="+mj-cs"/>
              </a:rPr>
              <a:t>Additional Information: Best Practices</a:t>
            </a:r>
            <a:endParaRPr lang="en-US" sz="2400" dirty="0"/>
          </a:p>
        </p:txBody>
      </p:sp>
      <p:sp>
        <p:nvSpPr>
          <p:cNvPr id="3" name="Rectangle 2"/>
          <p:cNvSpPr/>
          <p:nvPr/>
        </p:nvSpPr>
        <p:spPr>
          <a:xfrm>
            <a:off x="1373708" y="1624770"/>
            <a:ext cx="7426163" cy="3416320"/>
          </a:xfrm>
          <a:prstGeom prst="rect">
            <a:avLst/>
          </a:prstGeom>
        </p:spPr>
        <p:txBody>
          <a:bodyPr wrap="square">
            <a:spAutoFit/>
          </a:bodyPr>
          <a:lstStyle/>
          <a:p>
            <a:r>
              <a:rPr lang="en-US" sz="2400" dirty="0"/>
              <a:t>In addition to information in prior slides, additional recommended best practices for Program Sponsors include</a:t>
            </a:r>
            <a:r>
              <a:rPr lang="en-US" sz="2400" dirty="0" smtClean="0"/>
              <a:t>:</a:t>
            </a:r>
          </a:p>
          <a:p>
            <a:pPr marL="342900" indent="-342900">
              <a:buFont typeface="Arial" panose="020B0604020202020204" pitchFamily="34" charset="0"/>
              <a:buChar char="•"/>
            </a:pPr>
            <a:r>
              <a:rPr lang="en-US" sz="2400" dirty="0"/>
              <a:t>Closely following the Program Checklist Form at</a:t>
            </a:r>
            <a:r>
              <a:rPr lang="en-US" sz="2400" dirty="0" smtClean="0"/>
              <a:t>:</a:t>
            </a:r>
          </a:p>
          <a:p>
            <a:r>
              <a:rPr lang="en-US" sz="2400" dirty="0">
                <a:hlinkClick r:id="rId2"/>
              </a:rPr>
              <a:t>https://</a:t>
            </a:r>
            <a:r>
              <a:rPr lang="en-US" sz="2400" dirty="0" smtClean="0">
                <a:hlinkClick r:id="rId2"/>
              </a:rPr>
              <a:t>protectingminors.kennesaw.edu/resources.php</a:t>
            </a:r>
            <a:endParaRPr lang="en-US" sz="2400" dirty="0" smtClean="0"/>
          </a:p>
          <a:p>
            <a:endParaRPr lang="en-US" sz="2400" dirty="0" smtClean="0"/>
          </a:p>
          <a:p>
            <a:pPr marL="342900" indent="-342900">
              <a:buFont typeface="Arial" panose="020B0604020202020204" pitchFamily="34" charset="0"/>
              <a:buChar char="•"/>
            </a:pPr>
            <a:r>
              <a:rPr lang="en-US" sz="2400" dirty="0" smtClean="0"/>
              <a:t>Discussing </a:t>
            </a:r>
            <a:r>
              <a:rPr lang="en-US" sz="2400" dirty="0"/>
              <a:t>(in detail) program codes of conduct, reporting procedures, and additional expectations with all Authorized Individuals prior to program start </a:t>
            </a:r>
            <a:endParaRPr lang="en-US" sz="2400" dirty="0" smtClean="0"/>
          </a:p>
        </p:txBody>
      </p:sp>
    </p:spTree>
    <p:extLst>
      <p:ext uri="{BB962C8B-B14F-4D97-AF65-F5344CB8AC3E}">
        <p14:creationId xmlns:p14="http://schemas.microsoft.com/office/powerpoint/2010/main" val="12607870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6CFC97E-4246-44B8-A669-8A0D2544E1CB}"/>
              </a:ext>
            </a:extLst>
          </p:cNvPr>
          <p:cNvSpPr/>
          <p:nvPr/>
        </p:nvSpPr>
        <p:spPr>
          <a:xfrm>
            <a:off x="1548429" y="958819"/>
            <a:ext cx="5025543" cy="461665"/>
          </a:xfrm>
          <a:prstGeom prst="rect">
            <a:avLst/>
          </a:prstGeom>
        </p:spPr>
        <p:txBody>
          <a:bodyPr wrap="none">
            <a:spAutoFit/>
          </a:bodyPr>
          <a:lstStyle/>
          <a:p>
            <a:pPr algn="ctr"/>
            <a:r>
              <a:rPr lang="en-US" sz="2400" b="1" dirty="0" smtClean="0"/>
              <a:t>Additional Information: Best Practices</a:t>
            </a:r>
            <a:endParaRPr lang="en-US" sz="2400" dirty="0"/>
          </a:p>
        </p:txBody>
      </p:sp>
      <p:sp>
        <p:nvSpPr>
          <p:cNvPr id="3" name="Rectangle 2">
            <a:extLst>
              <a:ext uri="{FF2B5EF4-FFF2-40B4-BE49-F238E27FC236}">
                <a16:creationId xmlns:a16="http://schemas.microsoft.com/office/drawing/2014/main" id="{2DBA7692-D1BC-4E30-B229-164154A74797}"/>
              </a:ext>
            </a:extLst>
          </p:cNvPr>
          <p:cNvSpPr/>
          <p:nvPr/>
        </p:nvSpPr>
        <p:spPr>
          <a:xfrm>
            <a:off x="1548429" y="2395944"/>
            <a:ext cx="1615638" cy="369332"/>
          </a:xfrm>
          <a:prstGeom prst="rect">
            <a:avLst/>
          </a:prstGeom>
        </p:spPr>
        <p:txBody>
          <a:bodyPr wrap="square">
            <a:spAutoFit/>
          </a:bodyPr>
          <a:lstStyle/>
          <a:p>
            <a:r>
              <a:rPr lang="en-US" b="1" dirty="0"/>
              <a:t>Day Programs:</a:t>
            </a:r>
          </a:p>
        </p:txBody>
      </p:sp>
      <p:graphicFrame>
        <p:nvGraphicFramePr>
          <p:cNvPr id="4" name="Table 3">
            <a:extLst>
              <a:ext uri="{FF2B5EF4-FFF2-40B4-BE49-F238E27FC236}">
                <a16:creationId xmlns:a16="http://schemas.microsoft.com/office/drawing/2014/main" id="{087D2676-D709-4224-94F3-ED75BC50F48C}"/>
              </a:ext>
            </a:extLst>
          </p:cNvPr>
          <p:cNvGraphicFramePr>
            <a:graphicFrameLocks noGrp="1"/>
          </p:cNvGraphicFramePr>
          <p:nvPr>
            <p:extLst>
              <p:ext uri="{D42A27DB-BD31-4B8C-83A1-F6EECF244321}">
                <p14:modId xmlns:p14="http://schemas.microsoft.com/office/powerpoint/2010/main" val="1471151056"/>
              </p:ext>
            </p:extLst>
          </p:nvPr>
        </p:nvGraphicFramePr>
        <p:xfrm>
          <a:off x="1486168" y="2957226"/>
          <a:ext cx="3570464" cy="2001520"/>
        </p:xfrm>
        <a:graphic>
          <a:graphicData uri="http://schemas.openxmlformats.org/drawingml/2006/table">
            <a:tbl>
              <a:tblPr firstRow="1" bandRow="1"/>
              <a:tblGrid>
                <a:gridCol w="1351263">
                  <a:extLst>
                    <a:ext uri="{9D8B030D-6E8A-4147-A177-3AD203B41FA5}">
                      <a16:colId xmlns:a16="http://schemas.microsoft.com/office/drawing/2014/main" val="3828121056"/>
                    </a:ext>
                  </a:extLst>
                </a:gridCol>
                <a:gridCol w="2219201">
                  <a:extLst>
                    <a:ext uri="{9D8B030D-6E8A-4147-A177-3AD203B41FA5}">
                      <a16:colId xmlns:a16="http://schemas.microsoft.com/office/drawing/2014/main" val="1541257452"/>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solidFill>
                            <a:srgbClr val="FBB505"/>
                          </a:solidFill>
                        </a:rPr>
                        <a:t>Program Participant Age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solidFill>
                            <a:srgbClr val="FBB505"/>
                          </a:solidFill>
                        </a:rPr>
                        <a:t>Ratio</a:t>
                      </a:r>
                      <a:r>
                        <a:rPr lang="en-US" sz="1400" baseline="0" dirty="0">
                          <a:solidFill>
                            <a:srgbClr val="FBB505"/>
                          </a:solidFill>
                        </a:rPr>
                        <a:t> of Authorized Individual to Participants</a:t>
                      </a:r>
                      <a:endParaRPr lang="en-US" sz="1400" dirty="0">
                        <a:solidFill>
                          <a:srgbClr val="FBB505"/>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143147676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4-5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B50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B505"/>
                    </a:solidFill>
                  </a:tcPr>
                </a:tc>
                <a:extLst>
                  <a:ext uri="{0D108BD9-81ED-4DB2-BD59-A6C34878D82A}">
                    <a16:rowId xmlns:a16="http://schemas.microsoft.com/office/drawing/2014/main" val="403360631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6-8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CC23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CC230"/>
                    </a:solidFill>
                  </a:tcPr>
                </a:tc>
                <a:extLst>
                  <a:ext uri="{0D108BD9-81ED-4DB2-BD59-A6C34878D82A}">
                    <a16:rowId xmlns:a16="http://schemas.microsoft.com/office/drawing/2014/main" val="226482566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9-14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DD36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DD36B"/>
                    </a:solidFill>
                  </a:tcPr>
                </a:tc>
                <a:extLst>
                  <a:ext uri="{0D108BD9-81ED-4DB2-BD59-A6C34878D82A}">
                    <a16:rowId xmlns:a16="http://schemas.microsoft.com/office/drawing/2014/main" val="3802961043"/>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15-17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E29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1:12</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E29C"/>
                    </a:solidFill>
                  </a:tcPr>
                </a:tc>
                <a:extLst>
                  <a:ext uri="{0D108BD9-81ED-4DB2-BD59-A6C34878D82A}">
                    <a16:rowId xmlns:a16="http://schemas.microsoft.com/office/drawing/2014/main" val="3692125977"/>
                  </a:ext>
                </a:extLst>
              </a:tr>
            </a:tbl>
          </a:graphicData>
        </a:graphic>
      </p:graphicFrame>
      <p:graphicFrame>
        <p:nvGraphicFramePr>
          <p:cNvPr id="5" name="Table 4">
            <a:extLst>
              <a:ext uri="{FF2B5EF4-FFF2-40B4-BE49-F238E27FC236}">
                <a16:creationId xmlns:a16="http://schemas.microsoft.com/office/drawing/2014/main" id="{2A3C0B90-E47A-4477-9F72-7C6726D5CB2A}"/>
              </a:ext>
            </a:extLst>
          </p:cNvPr>
          <p:cNvGraphicFramePr>
            <a:graphicFrameLocks noGrp="1"/>
          </p:cNvGraphicFramePr>
          <p:nvPr>
            <p:extLst>
              <p:ext uri="{D42A27DB-BD31-4B8C-83A1-F6EECF244321}">
                <p14:modId xmlns:p14="http://schemas.microsoft.com/office/powerpoint/2010/main" val="1847285659"/>
              </p:ext>
            </p:extLst>
          </p:nvPr>
        </p:nvGraphicFramePr>
        <p:xfrm>
          <a:off x="5312761" y="2945109"/>
          <a:ext cx="3570464" cy="2001520"/>
        </p:xfrm>
        <a:graphic>
          <a:graphicData uri="http://schemas.openxmlformats.org/drawingml/2006/table">
            <a:tbl>
              <a:tblPr firstRow="1" bandRow="1"/>
              <a:tblGrid>
                <a:gridCol w="1351263">
                  <a:extLst>
                    <a:ext uri="{9D8B030D-6E8A-4147-A177-3AD203B41FA5}">
                      <a16:colId xmlns:a16="http://schemas.microsoft.com/office/drawing/2014/main" val="1235060792"/>
                    </a:ext>
                  </a:extLst>
                </a:gridCol>
                <a:gridCol w="2219201">
                  <a:extLst>
                    <a:ext uri="{9D8B030D-6E8A-4147-A177-3AD203B41FA5}">
                      <a16:colId xmlns:a16="http://schemas.microsoft.com/office/drawing/2014/main" val="1090487037"/>
                    </a:ext>
                  </a:extLst>
                </a:gridCol>
              </a:tblGrid>
              <a:tr h="370840">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solidFill>
                            <a:srgbClr val="FBB505"/>
                          </a:solidFill>
                        </a:rPr>
                        <a:t>Program Participant Age</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sz="1400" dirty="0">
                          <a:solidFill>
                            <a:srgbClr val="FBB505"/>
                          </a:solidFill>
                        </a:rPr>
                        <a:t>Ratio</a:t>
                      </a:r>
                      <a:r>
                        <a:rPr lang="en-US" sz="1400" baseline="0" dirty="0">
                          <a:solidFill>
                            <a:srgbClr val="FBB505"/>
                          </a:solidFill>
                        </a:rPr>
                        <a:t> of Authorized </a:t>
                      </a:r>
                      <a:r>
                        <a:rPr lang="en-US" sz="1400" kern="1200" dirty="0">
                          <a:solidFill>
                            <a:srgbClr val="FBB505"/>
                          </a:solidFill>
                          <a:latin typeface="+mn-lt"/>
                          <a:ea typeface="+mn-ea"/>
                          <a:cs typeface="+mn-cs"/>
                        </a:rPr>
                        <a:t>Individual</a:t>
                      </a:r>
                      <a:r>
                        <a:rPr lang="en-US" sz="1400" baseline="0" dirty="0">
                          <a:solidFill>
                            <a:srgbClr val="FBB505"/>
                          </a:solidFill>
                        </a:rPr>
                        <a:t> to Participants</a:t>
                      </a:r>
                      <a:endParaRPr lang="en-US" sz="1400" dirty="0">
                        <a:solidFill>
                          <a:srgbClr val="FBB505"/>
                        </a:solidFill>
                      </a:endParaRP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4168189169"/>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400" kern="1200" dirty="0">
                          <a:solidFill>
                            <a:schemeClr val="dk1"/>
                          </a:solidFill>
                          <a:latin typeface="+mn-lt"/>
                          <a:ea typeface="+mn-ea"/>
                          <a:cs typeface="+mn-cs"/>
                        </a:rPr>
                        <a:t>Ages 4-5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B505"/>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l" defTabSz="457200" rtl="0" eaLnBrk="1" latinLnBrk="0" hangingPunct="1"/>
                      <a:r>
                        <a:rPr lang="en-US" sz="1400" kern="1200" dirty="0">
                          <a:solidFill>
                            <a:schemeClr val="dk1"/>
                          </a:solidFill>
                          <a:latin typeface="+mn-lt"/>
                          <a:ea typeface="+mn-ea"/>
                          <a:cs typeface="+mn-cs"/>
                        </a:rPr>
                        <a:t>1:5</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BB505"/>
                    </a:solidFill>
                  </a:tcPr>
                </a:tc>
                <a:extLst>
                  <a:ext uri="{0D108BD9-81ED-4DB2-BD59-A6C34878D82A}">
                    <a16:rowId xmlns:a16="http://schemas.microsoft.com/office/drawing/2014/main" val="3939686231"/>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6-8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CC23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1:6</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CC230"/>
                    </a:solidFill>
                  </a:tcPr>
                </a:tc>
                <a:extLst>
                  <a:ext uri="{0D108BD9-81ED-4DB2-BD59-A6C34878D82A}">
                    <a16:rowId xmlns:a16="http://schemas.microsoft.com/office/drawing/2014/main" val="2450320562"/>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9-14</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DD36B"/>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1:8</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DD36B"/>
                    </a:solidFill>
                  </a:tcPr>
                </a:tc>
                <a:extLst>
                  <a:ext uri="{0D108BD9-81ED-4DB2-BD59-A6C34878D82A}">
                    <a16:rowId xmlns:a16="http://schemas.microsoft.com/office/drawing/2014/main" val="4269366206"/>
                  </a:ext>
                </a:extLst>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Ages 15-17</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E29C"/>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sz="1400" dirty="0"/>
                        <a:t>1:10</a:t>
                      </a:r>
                    </a:p>
                  </a:txBody>
                  <a:tcP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EE29C"/>
                    </a:solidFill>
                  </a:tcPr>
                </a:tc>
                <a:extLst>
                  <a:ext uri="{0D108BD9-81ED-4DB2-BD59-A6C34878D82A}">
                    <a16:rowId xmlns:a16="http://schemas.microsoft.com/office/drawing/2014/main" val="1603670684"/>
                  </a:ext>
                </a:extLst>
              </a:tr>
            </a:tbl>
          </a:graphicData>
        </a:graphic>
      </p:graphicFrame>
      <p:sp>
        <p:nvSpPr>
          <p:cNvPr id="6" name="Rectangle 5">
            <a:extLst>
              <a:ext uri="{FF2B5EF4-FFF2-40B4-BE49-F238E27FC236}">
                <a16:creationId xmlns:a16="http://schemas.microsoft.com/office/drawing/2014/main" id="{3F02BAF8-6701-4054-87D0-C126EBFFA9ED}"/>
              </a:ext>
            </a:extLst>
          </p:cNvPr>
          <p:cNvSpPr/>
          <p:nvPr/>
        </p:nvSpPr>
        <p:spPr>
          <a:xfrm>
            <a:off x="5312761" y="2395944"/>
            <a:ext cx="2155462" cy="369332"/>
          </a:xfrm>
          <a:prstGeom prst="rect">
            <a:avLst/>
          </a:prstGeom>
        </p:spPr>
        <p:txBody>
          <a:bodyPr wrap="none">
            <a:spAutoFit/>
          </a:bodyPr>
          <a:lstStyle/>
          <a:p>
            <a:r>
              <a:rPr lang="en-US" b="1" dirty="0"/>
              <a:t>Overnight Programs:</a:t>
            </a:r>
          </a:p>
        </p:txBody>
      </p:sp>
      <p:sp>
        <p:nvSpPr>
          <p:cNvPr id="8" name="TextBox 7"/>
          <p:cNvSpPr txBox="1"/>
          <p:nvPr/>
        </p:nvSpPr>
        <p:spPr>
          <a:xfrm>
            <a:off x="1548429" y="1591962"/>
            <a:ext cx="6607277" cy="707886"/>
          </a:xfrm>
          <a:prstGeom prst="rect">
            <a:avLst/>
          </a:prstGeom>
          <a:noFill/>
        </p:spPr>
        <p:txBody>
          <a:bodyPr wrap="square" rtlCol="0">
            <a:spAutoFit/>
          </a:bodyPr>
          <a:lstStyle/>
          <a:p>
            <a:r>
              <a:rPr lang="en-US" sz="2000" b="1" dirty="0"/>
              <a:t>Program Sponsors should ensure Authorized Individual to Program Participant ratios are followed:</a:t>
            </a:r>
          </a:p>
        </p:txBody>
      </p:sp>
    </p:spTree>
    <p:extLst>
      <p:ext uri="{BB962C8B-B14F-4D97-AF65-F5344CB8AC3E}">
        <p14:creationId xmlns:p14="http://schemas.microsoft.com/office/powerpoint/2010/main" val="2499175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BD384-1117-49C5-B907-281B3A69AF7F}"/>
              </a:ext>
            </a:extLst>
          </p:cNvPr>
          <p:cNvSpPr>
            <a:spLocks noGrp="1"/>
          </p:cNvSpPr>
          <p:nvPr>
            <p:ph type="title"/>
          </p:nvPr>
        </p:nvSpPr>
        <p:spPr>
          <a:xfrm>
            <a:off x="2710832" y="919689"/>
            <a:ext cx="5267915" cy="561154"/>
          </a:xfrm>
        </p:spPr>
        <p:txBody>
          <a:bodyPr>
            <a:normAutofit fontScale="90000"/>
          </a:bodyPr>
          <a:lstStyle/>
          <a:p>
            <a:pPr algn="ctr"/>
            <a:r>
              <a:rPr lang="en-US" sz="2700" b="1" dirty="0">
                <a:latin typeface="+mn-lt"/>
              </a:rPr>
              <a:t/>
            </a:r>
            <a:br>
              <a:rPr lang="en-US" sz="2700" b="1" dirty="0">
                <a:latin typeface="+mn-lt"/>
              </a:rPr>
            </a:br>
            <a:r>
              <a:rPr lang="en-US" sz="2700" b="1" dirty="0">
                <a:latin typeface="+mn-lt"/>
              </a:rPr>
              <a:t>KSU Programs Serving Minors Policy</a:t>
            </a:r>
            <a:r>
              <a:rPr lang="en-US" sz="3600" b="1" dirty="0"/>
              <a:t/>
            </a:r>
            <a:br>
              <a:rPr lang="en-US" sz="3600" b="1" dirty="0"/>
            </a:br>
            <a:endParaRPr lang="en-US" dirty="0"/>
          </a:p>
        </p:txBody>
      </p:sp>
      <p:sp>
        <p:nvSpPr>
          <p:cNvPr id="3" name="Rectangle 2">
            <a:extLst>
              <a:ext uri="{FF2B5EF4-FFF2-40B4-BE49-F238E27FC236}">
                <a16:creationId xmlns:a16="http://schemas.microsoft.com/office/drawing/2014/main" id="{455FA7CF-C4A0-4B33-AD32-857F7C3A319B}"/>
              </a:ext>
            </a:extLst>
          </p:cNvPr>
          <p:cNvSpPr/>
          <p:nvPr/>
        </p:nvSpPr>
        <p:spPr>
          <a:xfrm>
            <a:off x="1796432" y="1715123"/>
            <a:ext cx="6781126" cy="2308324"/>
          </a:xfrm>
          <a:prstGeom prst="rect">
            <a:avLst/>
          </a:prstGeom>
        </p:spPr>
        <p:txBody>
          <a:bodyPr wrap="square">
            <a:spAutoFit/>
          </a:bodyPr>
          <a:lstStyle/>
          <a:p>
            <a:pPr>
              <a:buSzPct val="106000"/>
            </a:pPr>
            <a:r>
              <a:rPr lang="en-US" dirty="0"/>
              <a:t>• 	USG BOR Policy 12.9 (Programs Serving Minors) directs all USG 	schools to develop a Programs Serving Minors policy</a:t>
            </a:r>
          </a:p>
          <a:p>
            <a:pPr>
              <a:buSzPct val="106000"/>
            </a:pPr>
            <a:r>
              <a:rPr lang="en-US" dirty="0"/>
              <a:t> </a:t>
            </a:r>
          </a:p>
          <a:p>
            <a:pPr>
              <a:buSzPct val="106000"/>
            </a:pPr>
            <a:r>
              <a:rPr lang="en-US" dirty="0"/>
              <a:t>• 	KSU Programs Serving Minors website: 	</a:t>
            </a:r>
            <a:r>
              <a:rPr lang="en-US" u="sng" dirty="0">
                <a:solidFill>
                  <a:srgbClr val="0070C0"/>
                </a:solidFill>
              </a:rPr>
              <a:t>protectingminors.kennesaw.edu </a:t>
            </a:r>
          </a:p>
          <a:p>
            <a:pPr>
              <a:buSzPct val="106000"/>
            </a:pPr>
            <a:endParaRPr lang="en-US" u="sng" dirty="0">
              <a:solidFill>
                <a:srgbClr val="0070C0"/>
              </a:solidFill>
            </a:endParaRPr>
          </a:p>
          <a:p>
            <a:pPr>
              <a:buSzPct val="106000"/>
            </a:pPr>
            <a:r>
              <a:rPr lang="en-US" dirty="0"/>
              <a:t>• 	Any Program involving non-enrolled minors must be registered 	and approved by KSU annually</a:t>
            </a:r>
          </a:p>
        </p:txBody>
      </p:sp>
    </p:spTree>
    <p:extLst>
      <p:ext uri="{BB962C8B-B14F-4D97-AF65-F5344CB8AC3E}">
        <p14:creationId xmlns:p14="http://schemas.microsoft.com/office/powerpoint/2010/main" val="2242228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788C-0C24-4EFF-A441-4F37C9179C77}"/>
              </a:ext>
            </a:extLst>
          </p:cNvPr>
          <p:cNvSpPr>
            <a:spLocks noGrp="1"/>
          </p:cNvSpPr>
          <p:nvPr>
            <p:ph type="title"/>
          </p:nvPr>
        </p:nvSpPr>
        <p:spPr>
          <a:xfrm>
            <a:off x="1529192" y="993473"/>
            <a:ext cx="7089962" cy="568289"/>
          </a:xfrm>
        </p:spPr>
        <p:txBody>
          <a:bodyPr>
            <a:normAutofit/>
          </a:bodyPr>
          <a:lstStyle/>
          <a:p>
            <a:pPr algn="ctr"/>
            <a:r>
              <a:rPr lang="en-US" sz="2400" b="1" dirty="0" smtClean="0">
                <a:latin typeface="+mn-lt"/>
              </a:rPr>
              <a:t>Additional Resources: KSU Website</a:t>
            </a:r>
            <a:r>
              <a:rPr lang="en-US" sz="2800" b="1" dirty="0"/>
              <a:t>	</a:t>
            </a:r>
          </a:p>
        </p:txBody>
      </p:sp>
      <p:sp>
        <p:nvSpPr>
          <p:cNvPr id="5" name="Rectangle 4">
            <a:extLst>
              <a:ext uri="{FF2B5EF4-FFF2-40B4-BE49-F238E27FC236}">
                <a16:creationId xmlns:a16="http://schemas.microsoft.com/office/drawing/2014/main" id="{6334AA0E-7642-4E82-93EF-1D0DD2B8BA54}"/>
              </a:ext>
            </a:extLst>
          </p:cNvPr>
          <p:cNvSpPr/>
          <p:nvPr/>
        </p:nvSpPr>
        <p:spPr>
          <a:xfrm>
            <a:off x="1610315" y="1833086"/>
            <a:ext cx="7193820" cy="2246769"/>
          </a:xfrm>
          <a:prstGeom prst="rect">
            <a:avLst/>
          </a:prstGeom>
        </p:spPr>
        <p:txBody>
          <a:bodyPr wrap="square">
            <a:spAutoFit/>
          </a:bodyPr>
          <a:lstStyle/>
          <a:p>
            <a:r>
              <a:rPr lang="en-US" sz="2800" dirty="0"/>
              <a:t>The KSU Programs Serving Minors website provides this presentation, required training, forms, and other resources for program sponsors to </a:t>
            </a:r>
            <a:r>
              <a:rPr lang="en-US" sz="2800" dirty="0" smtClean="0"/>
              <a:t>utilize: </a:t>
            </a:r>
            <a:r>
              <a:rPr lang="en-US" sz="2800" b="1" dirty="0">
                <a:hlinkClick r:id="rId2"/>
              </a:rPr>
              <a:t>https://protectingminors.kennesaw.edu</a:t>
            </a:r>
            <a:r>
              <a:rPr lang="en-US" sz="2800" b="1" dirty="0" smtClean="0">
                <a:hlinkClick r:id="rId2"/>
              </a:rPr>
              <a:t>/</a:t>
            </a:r>
            <a:r>
              <a:rPr lang="en-US" sz="2800" b="1" dirty="0" smtClean="0"/>
              <a:t>  </a:t>
            </a:r>
            <a:endParaRPr lang="en-US" sz="2800" b="1" dirty="0"/>
          </a:p>
        </p:txBody>
      </p:sp>
    </p:spTree>
    <p:extLst>
      <p:ext uri="{BB962C8B-B14F-4D97-AF65-F5344CB8AC3E}">
        <p14:creationId xmlns:p14="http://schemas.microsoft.com/office/powerpoint/2010/main" val="170019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788C-0C24-4EFF-A441-4F37C9179C77}"/>
              </a:ext>
            </a:extLst>
          </p:cNvPr>
          <p:cNvSpPr>
            <a:spLocks noGrp="1"/>
          </p:cNvSpPr>
          <p:nvPr>
            <p:ph type="title"/>
          </p:nvPr>
        </p:nvSpPr>
        <p:spPr>
          <a:xfrm>
            <a:off x="1529192" y="993473"/>
            <a:ext cx="7089962" cy="568289"/>
          </a:xfrm>
        </p:spPr>
        <p:txBody>
          <a:bodyPr>
            <a:normAutofit/>
          </a:bodyPr>
          <a:lstStyle/>
          <a:p>
            <a:pPr algn="ctr"/>
            <a:r>
              <a:rPr lang="en-US" sz="2400" b="1" dirty="0" smtClean="0">
                <a:latin typeface="+mn-lt"/>
              </a:rPr>
              <a:t>Thank you!</a:t>
            </a:r>
            <a:endParaRPr lang="en-US" sz="2400" b="1" dirty="0">
              <a:latin typeface="+mn-lt"/>
            </a:endParaRPr>
          </a:p>
        </p:txBody>
      </p:sp>
      <p:sp>
        <p:nvSpPr>
          <p:cNvPr id="5" name="Rectangle 4">
            <a:extLst>
              <a:ext uri="{FF2B5EF4-FFF2-40B4-BE49-F238E27FC236}">
                <a16:creationId xmlns:a16="http://schemas.microsoft.com/office/drawing/2014/main" id="{6334AA0E-7642-4E82-93EF-1D0DD2B8BA54}"/>
              </a:ext>
            </a:extLst>
          </p:cNvPr>
          <p:cNvSpPr/>
          <p:nvPr/>
        </p:nvSpPr>
        <p:spPr>
          <a:xfrm>
            <a:off x="1610315" y="1833086"/>
            <a:ext cx="7193820" cy="1815882"/>
          </a:xfrm>
          <a:prstGeom prst="rect">
            <a:avLst/>
          </a:prstGeom>
        </p:spPr>
        <p:txBody>
          <a:bodyPr wrap="square">
            <a:spAutoFit/>
          </a:bodyPr>
          <a:lstStyle/>
          <a:p>
            <a:r>
              <a:rPr lang="en-US" sz="2800" dirty="0"/>
              <a:t>Thank you for running wonderful programs and for all your efforts to keep children safe. These programs are so important for the children, KSU and the Metro Atlanta community.</a:t>
            </a:r>
            <a:endParaRPr lang="en-US" sz="2800" b="1" dirty="0"/>
          </a:p>
        </p:txBody>
      </p:sp>
    </p:spTree>
    <p:extLst>
      <p:ext uri="{BB962C8B-B14F-4D97-AF65-F5344CB8AC3E}">
        <p14:creationId xmlns:p14="http://schemas.microsoft.com/office/powerpoint/2010/main" val="1866397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788C-0C24-4EFF-A441-4F37C9179C77}"/>
              </a:ext>
            </a:extLst>
          </p:cNvPr>
          <p:cNvSpPr>
            <a:spLocks noGrp="1"/>
          </p:cNvSpPr>
          <p:nvPr>
            <p:ph type="title"/>
          </p:nvPr>
        </p:nvSpPr>
        <p:spPr>
          <a:xfrm>
            <a:off x="1529192" y="993473"/>
            <a:ext cx="7089962" cy="568289"/>
          </a:xfrm>
        </p:spPr>
        <p:txBody>
          <a:bodyPr>
            <a:normAutofit/>
          </a:bodyPr>
          <a:lstStyle/>
          <a:p>
            <a:pPr algn="ctr"/>
            <a:r>
              <a:rPr lang="en-US" sz="2400" b="1" i="1" dirty="0" smtClean="0">
                <a:latin typeface="+mn-lt"/>
              </a:rPr>
              <a:t>Certificate of Training</a:t>
            </a:r>
            <a:endParaRPr lang="en-US" sz="2400" b="1" i="1" dirty="0">
              <a:latin typeface="+mn-lt"/>
            </a:endParaRPr>
          </a:p>
        </p:txBody>
      </p:sp>
      <p:sp>
        <p:nvSpPr>
          <p:cNvPr id="5" name="Rectangle 4">
            <a:extLst>
              <a:ext uri="{FF2B5EF4-FFF2-40B4-BE49-F238E27FC236}">
                <a16:creationId xmlns:a16="http://schemas.microsoft.com/office/drawing/2014/main" id="{6334AA0E-7642-4E82-93EF-1D0DD2B8BA54}"/>
              </a:ext>
            </a:extLst>
          </p:cNvPr>
          <p:cNvSpPr/>
          <p:nvPr/>
        </p:nvSpPr>
        <p:spPr>
          <a:xfrm>
            <a:off x="1610315" y="1833086"/>
            <a:ext cx="7193820" cy="523220"/>
          </a:xfrm>
          <a:prstGeom prst="rect">
            <a:avLst/>
          </a:prstGeom>
        </p:spPr>
        <p:txBody>
          <a:bodyPr wrap="square">
            <a:spAutoFit/>
          </a:bodyPr>
          <a:lstStyle/>
          <a:p>
            <a:endParaRPr lang="en-US" sz="2800" b="1" dirty="0"/>
          </a:p>
        </p:txBody>
      </p:sp>
      <p:sp>
        <p:nvSpPr>
          <p:cNvPr id="3" name="TextBox 2"/>
          <p:cNvSpPr txBox="1"/>
          <p:nvPr/>
        </p:nvSpPr>
        <p:spPr>
          <a:xfrm flipH="1">
            <a:off x="1874519" y="1986974"/>
            <a:ext cx="6551726" cy="2369880"/>
          </a:xfrm>
          <a:prstGeom prst="rect">
            <a:avLst/>
          </a:prstGeom>
          <a:noFill/>
        </p:spPr>
        <p:txBody>
          <a:bodyPr wrap="square" rtlCol="0">
            <a:spAutoFit/>
          </a:bodyPr>
          <a:lstStyle/>
          <a:p>
            <a:r>
              <a:rPr lang="en-US" dirty="0" smtClean="0"/>
              <a:t>___________________________________________________</a:t>
            </a:r>
          </a:p>
          <a:p>
            <a:pPr algn="ctr"/>
            <a:r>
              <a:rPr lang="en-US" sz="2000" dirty="0"/>
              <a:t>NAME (please print</a:t>
            </a:r>
            <a:r>
              <a:rPr lang="en-US" sz="2000" dirty="0" smtClean="0"/>
              <a:t>)</a:t>
            </a:r>
          </a:p>
          <a:p>
            <a:pPr algn="ctr"/>
            <a:endParaRPr lang="en-US" dirty="0"/>
          </a:p>
          <a:p>
            <a:pPr algn="ctr"/>
            <a:r>
              <a:rPr lang="en-US" dirty="0"/>
              <a:t>has completed KSU specific Programs Serving Minors Training</a:t>
            </a:r>
            <a:r>
              <a:rPr lang="en-US" dirty="0" smtClean="0"/>
              <a:t>.</a:t>
            </a:r>
          </a:p>
          <a:p>
            <a:pPr algn="ctr"/>
            <a:endParaRPr lang="en-US" dirty="0"/>
          </a:p>
          <a:p>
            <a:pPr algn="ctr"/>
            <a:endParaRPr lang="en-US" dirty="0" smtClean="0"/>
          </a:p>
          <a:p>
            <a:r>
              <a:rPr lang="en-US" dirty="0" smtClean="0"/>
              <a:t>___________________________	_______________________</a:t>
            </a:r>
          </a:p>
          <a:p>
            <a:r>
              <a:rPr lang="en-US" sz="2000" dirty="0"/>
              <a:t> </a:t>
            </a:r>
            <a:r>
              <a:rPr lang="en-US" sz="2000" dirty="0" smtClean="0"/>
              <a:t>	Signature						Date</a:t>
            </a:r>
            <a:endParaRPr lang="en-US" sz="2000" dirty="0"/>
          </a:p>
        </p:txBody>
      </p:sp>
    </p:spTree>
    <p:extLst>
      <p:ext uri="{BB962C8B-B14F-4D97-AF65-F5344CB8AC3E}">
        <p14:creationId xmlns:p14="http://schemas.microsoft.com/office/powerpoint/2010/main" val="1721777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FD6F-AFBD-40D1-A529-A33AD3259B37}"/>
              </a:ext>
            </a:extLst>
          </p:cNvPr>
          <p:cNvSpPr>
            <a:spLocks noGrp="1"/>
          </p:cNvSpPr>
          <p:nvPr>
            <p:ph type="title"/>
          </p:nvPr>
        </p:nvSpPr>
        <p:spPr>
          <a:xfrm>
            <a:off x="3259310" y="888637"/>
            <a:ext cx="3545577" cy="617935"/>
          </a:xfrm>
        </p:spPr>
        <p:txBody>
          <a:bodyPr>
            <a:normAutofit/>
          </a:bodyPr>
          <a:lstStyle/>
          <a:p>
            <a:pPr algn="ctr"/>
            <a:r>
              <a:rPr lang="en-US" sz="2400" b="1" dirty="0">
                <a:latin typeface="+mn-lt"/>
              </a:rPr>
              <a:t>Who is Affected?</a:t>
            </a:r>
          </a:p>
        </p:txBody>
      </p:sp>
      <p:sp>
        <p:nvSpPr>
          <p:cNvPr id="3" name="Text Placeholder 2">
            <a:extLst>
              <a:ext uri="{FF2B5EF4-FFF2-40B4-BE49-F238E27FC236}">
                <a16:creationId xmlns:a16="http://schemas.microsoft.com/office/drawing/2014/main" id="{49902FC9-D70E-48BC-A69E-34CBC0D5185B}"/>
              </a:ext>
            </a:extLst>
          </p:cNvPr>
          <p:cNvSpPr>
            <a:spLocks noGrp="1"/>
          </p:cNvSpPr>
          <p:nvPr>
            <p:ph type="body" idx="1"/>
          </p:nvPr>
        </p:nvSpPr>
        <p:spPr>
          <a:xfrm>
            <a:off x="1539069" y="2313363"/>
            <a:ext cx="3425867" cy="268538"/>
          </a:xfrm>
          <a:solidFill>
            <a:schemeClr val="accent4"/>
          </a:solidFill>
        </p:spPr>
        <p:txBody>
          <a:bodyPr>
            <a:noAutofit/>
          </a:bodyPr>
          <a:lstStyle/>
          <a:p>
            <a:r>
              <a:rPr lang="en-US" sz="1400" dirty="0"/>
              <a:t>Exempt Activities:</a:t>
            </a:r>
          </a:p>
        </p:txBody>
      </p:sp>
      <p:sp>
        <p:nvSpPr>
          <p:cNvPr id="4" name="Content Placeholder 3">
            <a:extLst>
              <a:ext uri="{FF2B5EF4-FFF2-40B4-BE49-F238E27FC236}">
                <a16:creationId xmlns:a16="http://schemas.microsoft.com/office/drawing/2014/main" id="{22E6D3C5-A942-45AA-BF0A-C575A5C583EF}"/>
              </a:ext>
            </a:extLst>
          </p:cNvPr>
          <p:cNvSpPr>
            <a:spLocks noGrp="1"/>
          </p:cNvSpPr>
          <p:nvPr>
            <p:ph sz="half" idx="2"/>
          </p:nvPr>
        </p:nvSpPr>
        <p:spPr>
          <a:xfrm>
            <a:off x="1539070" y="2658584"/>
            <a:ext cx="3425867" cy="2466617"/>
          </a:xfrm>
          <a:solidFill>
            <a:schemeClr val="accent4">
              <a:lumMod val="40000"/>
              <a:lumOff val="60000"/>
            </a:schemeClr>
          </a:solidFill>
        </p:spPr>
        <p:txBody>
          <a:bodyPr>
            <a:normAutofit fontScale="92500"/>
          </a:bodyPr>
          <a:lstStyle/>
          <a:p>
            <a:pPr marL="0" indent="0">
              <a:buNone/>
            </a:pPr>
            <a:r>
              <a:rPr lang="en-US" sz="1200" dirty="0"/>
              <a:t>• </a:t>
            </a:r>
            <a:r>
              <a:rPr lang="en-US" sz="1400" dirty="0"/>
              <a:t>Activities on campus open to the general public where minors attend at discretion of parent/guardian </a:t>
            </a:r>
          </a:p>
          <a:p>
            <a:pPr marL="0" indent="0">
              <a:buNone/>
            </a:pPr>
            <a:r>
              <a:rPr lang="en-US" sz="1400" dirty="0"/>
              <a:t>• Programs designed for enrolled University students </a:t>
            </a:r>
          </a:p>
          <a:p>
            <a:pPr marL="0" indent="0">
              <a:buNone/>
            </a:pPr>
            <a:r>
              <a:rPr lang="en-US" sz="1400" dirty="0"/>
              <a:t>• Non-residential field trips to KSU supervised by a minor’s school or organization </a:t>
            </a:r>
          </a:p>
          <a:p>
            <a:pPr marL="0" indent="0">
              <a:buNone/>
            </a:pPr>
            <a:r>
              <a:rPr lang="en-US" sz="1400" dirty="0"/>
              <a:t>• Student recruitment activities that will last no longer than 1 day and do not include an overnight stay </a:t>
            </a:r>
          </a:p>
          <a:p>
            <a:pPr marL="0" indent="0">
              <a:buNone/>
            </a:pPr>
            <a:r>
              <a:rPr lang="en-US" sz="1400" dirty="0"/>
              <a:t>• National tests offered by KSU Testing Center</a:t>
            </a:r>
          </a:p>
        </p:txBody>
      </p:sp>
      <p:sp>
        <p:nvSpPr>
          <p:cNvPr id="5" name="Text Placeholder 4">
            <a:extLst>
              <a:ext uri="{FF2B5EF4-FFF2-40B4-BE49-F238E27FC236}">
                <a16:creationId xmlns:a16="http://schemas.microsoft.com/office/drawing/2014/main" id="{894AF6F7-B795-47D4-B2FF-B9EB43868FD8}"/>
              </a:ext>
            </a:extLst>
          </p:cNvPr>
          <p:cNvSpPr>
            <a:spLocks noGrp="1"/>
          </p:cNvSpPr>
          <p:nvPr>
            <p:ph type="body" sz="quarter" idx="3"/>
          </p:nvPr>
        </p:nvSpPr>
        <p:spPr>
          <a:xfrm>
            <a:off x="5091952" y="2272329"/>
            <a:ext cx="3558433" cy="299421"/>
          </a:xfrm>
          <a:solidFill>
            <a:schemeClr val="accent4"/>
          </a:solidFill>
        </p:spPr>
        <p:txBody>
          <a:bodyPr>
            <a:normAutofit/>
          </a:bodyPr>
          <a:lstStyle/>
          <a:p>
            <a:r>
              <a:rPr lang="en-US" sz="1400" dirty="0"/>
              <a:t>Non-Exempt Activities:</a:t>
            </a:r>
          </a:p>
        </p:txBody>
      </p:sp>
      <p:sp>
        <p:nvSpPr>
          <p:cNvPr id="6" name="Content Placeholder 5">
            <a:extLst>
              <a:ext uri="{FF2B5EF4-FFF2-40B4-BE49-F238E27FC236}">
                <a16:creationId xmlns:a16="http://schemas.microsoft.com/office/drawing/2014/main" id="{F0D5776A-8F7C-46E8-9AC1-77FD29FA9A84}"/>
              </a:ext>
            </a:extLst>
          </p:cNvPr>
          <p:cNvSpPr>
            <a:spLocks noGrp="1"/>
          </p:cNvSpPr>
          <p:nvPr>
            <p:ph sz="quarter" idx="4"/>
          </p:nvPr>
        </p:nvSpPr>
        <p:spPr>
          <a:xfrm>
            <a:off x="5091953" y="2695869"/>
            <a:ext cx="3558432" cy="2429332"/>
          </a:xfrm>
          <a:solidFill>
            <a:schemeClr val="accent4">
              <a:lumMod val="40000"/>
              <a:lumOff val="60000"/>
            </a:schemeClr>
          </a:solidFill>
        </p:spPr>
        <p:txBody>
          <a:bodyPr>
            <a:normAutofit/>
          </a:bodyPr>
          <a:lstStyle/>
          <a:p>
            <a:pPr marL="0" indent="0">
              <a:buNone/>
            </a:pPr>
            <a:r>
              <a:rPr lang="en-US" sz="1300" dirty="0"/>
              <a:t>• Sports camps </a:t>
            </a:r>
          </a:p>
          <a:p>
            <a:pPr marL="0" indent="0">
              <a:buNone/>
            </a:pPr>
            <a:r>
              <a:rPr lang="en-US" sz="1300" dirty="0"/>
              <a:t>• Academic camps </a:t>
            </a:r>
          </a:p>
          <a:p>
            <a:pPr marL="0" indent="0">
              <a:buNone/>
            </a:pPr>
            <a:r>
              <a:rPr lang="en-US" sz="1300" dirty="0"/>
              <a:t>• Workshops </a:t>
            </a:r>
          </a:p>
          <a:p>
            <a:pPr marL="0" indent="0">
              <a:buNone/>
            </a:pPr>
            <a:r>
              <a:rPr lang="en-US" sz="1300" dirty="0"/>
              <a:t>• Mentoring activities </a:t>
            </a:r>
          </a:p>
          <a:p>
            <a:pPr marL="0" indent="0">
              <a:buNone/>
            </a:pPr>
            <a:r>
              <a:rPr lang="en-US" sz="1300" dirty="0"/>
              <a:t>• Specific conferences </a:t>
            </a:r>
          </a:p>
          <a:p>
            <a:pPr marL="0" indent="0">
              <a:buNone/>
            </a:pPr>
            <a:r>
              <a:rPr lang="en-US" sz="1300" dirty="0"/>
              <a:t>• Internships </a:t>
            </a:r>
          </a:p>
          <a:p>
            <a:pPr marL="0" indent="0">
              <a:buNone/>
            </a:pPr>
            <a:r>
              <a:rPr lang="en-US" sz="1300" dirty="0"/>
              <a:t>• Research projects</a:t>
            </a:r>
          </a:p>
        </p:txBody>
      </p:sp>
      <p:sp>
        <p:nvSpPr>
          <p:cNvPr id="7" name="TextBox 6">
            <a:extLst>
              <a:ext uri="{FF2B5EF4-FFF2-40B4-BE49-F238E27FC236}">
                <a16:creationId xmlns:a16="http://schemas.microsoft.com/office/drawing/2014/main" id="{0084F6A0-49BD-48DE-863D-23A14A9DD3E1}"/>
              </a:ext>
            </a:extLst>
          </p:cNvPr>
          <p:cNvSpPr txBox="1"/>
          <p:nvPr/>
        </p:nvSpPr>
        <p:spPr>
          <a:xfrm>
            <a:off x="1412059" y="1692278"/>
            <a:ext cx="7105761" cy="584775"/>
          </a:xfrm>
          <a:prstGeom prst="rect">
            <a:avLst/>
          </a:prstGeom>
          <a:noFill/>
        </p:spPr>
        <p:txBody>
          <a:bodyPr wrap="square" rtlCol="0">
            <a:spAutoFit/>
          </a:bodyPr>
          <a:lstStyle/>
          <a:p>
            <a:r>
              <a:rPr lang="en-US" sz="1600" b="1" dirty="0"/>
              <a:t>Programs:</a:t>
            </a:r>
            <a:r>
              <a:rPr lang="en-US" sz="1600" dirty="0"/>
              <a:t> Activities serving non-enrolled minors operated by KSU or Third Party Organizations in a KSU facility.</a:t>
            </a:r>
          </a:p>
        </p:txBody>
      </p:sp>
    </p:spTree>
    <p:extLst>
      <p:ext uri="{BB962C8B-B14F-4D97-AF65-F5344CB8AC3E}">
        <p14:creationId xmlns:p14="http://schemas.microsoft.com/office/powerpoint/2010/main" val="26178564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788C-0C24-4EFF-A441-4F37C9179C77}"/>
              </a:ext>
            </a:extLst>
          </p:cNvPr>
          <p:cNvSpPr>
            <a:spLocks noGrp="1"/>
          </p:cNvSpPr>
          <p:nvPr>
            <p:ph type="title"/>
          </p:nvPr>
        </p:nvSpPr>
        <p:spPr>
          <a:xfrm>
            <a:off x="1966162" y="702161"/>
            <a:ext cx="7089962" cy="994172"/>
          </a:xfrm>
        </p:spPr>
        <p:txBody>
          <a:bodyPr>
            <a:normAutofit/>
          </a:bodyPr>
          <a:lstStyle/>
          <a:p>
            <a:pPr algn="ctr"/>
            <a:r>
              <a:rPr lang="en-US" sz="2400" b="1" dirty="0">
                <a:latin typeface="+mn-lt"/>
              </a:rPr>
              <a:t>Program Registry Review and Approval Process</a:t>
            </a:r>
            <a:r>
              <a:rPr lang="en-US" sz="2800" dirty="0"/>
              <a:t>	</a:t>
            </a:r>
          </a:p>
        </p:txBody>
      </p:sp>
      <p:sp>
        <p:nvSpPr>
          <p:cNvPr id="3" name="Rectangle 2"/>
          <p:cNvSpPr/>
          <p:nvPr/>
        </p:nvSpPr>
        <p:spPr>
          <a:xfrm>
            <a:off x="1465006" y="1971586"/>
            <a:ext cx="6833420" cy="1231106"/>
          </a:xfrm>
          <a:prstGeom prst="rect">
            <a:avLst/>
          </a:prstGeom>
        </p:spPr>
        <p:txBody>
          <a:bodyPr wrap="square">
            <a:spAutoFit/>
          </a:bodyPr>
          <a:lstStyle/>
          <a:p>
            <a:r>
              <a:rPr lang="en-US" sz="2000" b="1" dirty="0"/>
              <a:t>Before</a:t>
            </a:r>
            <a:r>
              <a:rPr lang="en-US" dirty="0"/>
              <a:t> the program activities involving the minors occur, the program must be submitted to the KSU Minors Program registry process for review and approval.</a:t>
            </a:r>
          </a:p>
          <a:p>
            <a:endParaRPr lang="en-US" dirty="0"/>
          </a:p>
        </p:txBody>
      </p:sp>
      <p:sp>
        <p:nvSpPr>
          <p:cNvPr id="4" name="Rectangle 3"/>
          <p:cNvSpPr/>
          <p:nvPr/>
        </p:nvSpPr>
        <p:spPr>
          <a:xfrm>
            <a:off x="1465006" y="3198714"/>
            <a:ext cx="6833420" cy="1477328"/>
          </a:xfrm>
          <a:prstGeom prst="rect">
            <a:avLst/>
          </a:prstGeom>
        </p:spPr>
        <p:txBody>
          <a:bodyPr wrap="square">
            <a:spAutoFit/>
          </a:bodyPr>
          <a:lstStyle/>
          <a:p>
            <a:r>
              <a:rPr lang="en-US" dirty="0"/>
              <a:t>Exempt Activities utilizing KSU facilities must go through standard KSU review/approval procedures by Events, Legal, Risk/Insurance and Contracts.</a:t>
            </a:r>
          </a:p>
          <a:p>
            <a:endParaRPr lang="en-US" dirty="0"/>
          </a:p>
          <a:p>
            <a:r>
              <a:rPr lang="en-US" u="sng" dirty="0">
                <a:solidFill>
                  <a:srgbClr val="0070C0"/>
                </a:solidFill>
              </a:rPr>
              <a:t>http://protectingminors.kennesaw.edu/registry.php</a:t>
            </a:r>
          </a:p>
        </p:txBody>
      </p:sp>
    </p:spTree>
    <p:extLst>
      <p:ext uri="{BB962C8B-B14F-4D97-AF65-F5344CB8AC3E}">
        <p14:creationId xmlns:p14="http://schemas.microsoft.com/office/powerpoint/2010/main" val="4015794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1293695" y="1702049"/>
            <a:ext cx="2503053" cy="1200177"/>
          </a:xfrm>
          <a:prstGeom prst="rightArrow">
            <a:avLst/>
          </a:prstGeom>
          <a:gradFill flip="none" rotWithShape="1">
            <a:gsLst>
              <a:gs pos="0">
                <a:schemeClr val="accent4">
                  <a:lumMod val="5000"/>
                  <a:lumOff val="95000"/>
                </a:schemeClr>
              </a:gs>
              <a:gs pos="79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prstClr val="black"/>
                </a:solidFill>
              </a:rPr>
              <a:t>The Program Sponsor submits</a:t>
            </a:r>
          </a:p>
          <a:p>
            <a:pPr lvl="0"/>
            <a:r>
              <a:rPr lang="en-US" sz="1200" b="1" dirty="0">
                <a:solidFill>
                  <a:prstClr val="black"/>
                </a:solidFill>
              </a:rPr>
              <a:t>a program request to a</a:t>
            </a:r>
          </a:p>
          <a:p>
            <a:pPr lvl="0"/>
            <a:r>
              <a:rPr lang="en-US" sz="1200" b="1" dirty="0">
                <a:solidFill>
                  <a:prstClr val="black"/>
                </a:solidFill>
              </a:rPr>
              <a:t>Sponsoring Unit for Approval</a:t>
            </a:r>
          </a:p>
        </p:txBody>
      </p:sp>
      <p:sp>
        <p:nvSpPr>
          <p:cNvPr id="5" name="Right Arrow 1">
            <a:extLst>
              <a:ext uri="{FF2B5EF4-FFF2-40B4-BE49-F238E27FC236}">
                <a16:creationId xmlns:a16="http://schemas.microsoft.com/office/drawing/2014/main" id="{B7C88C11-47EF-4873-858C-44F70C158F66}"/>
              </a:ext>
            </a:extLst>
          </p:cNvPr>
          <p:cNvSpPr/>
          <p:nvPr/>
        </p:nvSpPr>
        <p:spPr>
          <a:xfrm>
            <a:off x="3870036" y="1689624"/>
            <a:ext cx="2503053" cy="1200177"/>
          </a:xfrm>
          <a:prstGeom prst="rightArrow">
            <a:avLst/>
          </a:prstGeom>
          <a:gradFill flip="none" rotWithShape="1">
            <a:gsLst>
              <a:gs pos="0">
                <a:schemeClr val="accent4">
                  <a:lumMod val="5000"/>
                  <a:lumOff val="95000"/>
                </a:schemeClr>
              </a:gs>
              <a:gs pos="79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prstClr val="black"/>
                </a:solidFill>
              </a:rPr>
              <a:t>The Sponsoring Unit</a:t>
            </a:r>
          </a:p>
          <a:p>
            <a:pPr lvl="0"/>
            <a:r>
              <a:rPr lang="en-US" sz="1200" b="1" dirty="0">
                <a:solidFill>
                  <a:prstClr val="black"/>
                </a:solidFill>
              </a:rPr>
              <a:t>reviews/approves the request</a:t>
            </a:r>
          </a:p>
        </p:txBody>
      </p:sp>
      <p:sp>
        <p:nvSpPr>
          <p:cNvPr id="6" name="Right Arrow 1">
            <a:extLst>
              <a:ext uri="{FF2B5EF4-FFF2-40B4-BE49-F238E27FC236}">
                <a16:creationId xmlns:a16="http://schemas.microsoft.com/office/drawing/2014/main" id="{E9205A57-EEA6-4F4F-90D9-871CC6D0859E}"/>
              </a:ext>
            </a:extLst>
          </p:cNvPr>
          <p:cNvSpPr/>
          <p:nvPr/>
        </p:nvSpPr>
        <p:spPr>
          <a:xfrm>
            <a:off x="6446378" y="1689625"/>
            <a:ext cx="2503053" cy="1200177"/>
          </a:xfrm>
          <a:prstGeom prst="rightArrow">
            <a:avLst/>
          </a:prstGeom>
          <a:gradFill flip="none" rotWithShape="1">
            <a:gsLst>
              <a:gs pos="0">
                <a:schemeClr val="accent4">
                  <a:lumMod val="5000"/>
                  <a:lumOff val="95000"/>
                </a:schemeClr>
              </a:gs>
              <a:gs pos="79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200" b="1" dirty="0">
                <a:solidFill>
                  <a:prstClr val="black"/>
                </a:solidFill>
              </a:rPr>
              <a:t>The program undergoes</a:t>
            </a:r>
          </a:p>
          <a:p>
            <a:pPr lvl="0"/>
            <a:r>
              <a:rPr lang="en-US" sz="1200" b="1" dirty="0">
                <a:solidFill>
                  <a:prstClr val="black"/>
                </a:solidFill>
              </a:rPr>
              <a:t>Annual Compliance Reviews</a:t>
            </a:r>
          </a:p>
        </p:txBody>
      </p:sp>
      <p:sp>
        <p:nvSpPr>
          <p:cNvPr id="7" name="Rectangle 6">
            <a:extLst>
              <a:ext uri="{FF2B5EF4-FFF2-40B4-BE49-F238E27FC236}">
                <a16:creationId xmlns:a16="http://schemas.microsoft.com/office/drawing/2014/main" id="{7E628C08-A25B-4189-AECC-82EF99942860}"/>
              </a:ext>
            </a:extLst>
          </p:cNvPr>
          <p:cNvSpPr/>
          <p:nvPr/>
        </p:nvSpPr>
        <p:spPr>
          <a:xfrm>
            <a:off x="1373707" y="906968"/>
            <a:ext cx="6736624" cy="461665"/>
          </a:xfrm>
          <a:prstGeom prst="rect">
            <a:avLst/>
          </a:prstGeom>
        </p:spPr>
        <p:txBody>
          <a:bodyPr wrap="square">
            <a:spAutoFit/>
          </a:bodyPr>
          <a:lstStyle/>
          <a:p>
            <a:pPr algn="ctr"/>
            <a:r>
              <a:rPr lang="en-US" sz="2400" b="1" dirty="0">
                <a:solidFill>
                  <a:prstClr val="black"/>
                </a:solidFill>
                <a:ea typeface="+mj-ea"/>
                <a:cs typeface="+mj-cs"/>
              </a:rPr>
              <a:t>Program Registry Review and Approval Process</a:t>
            </a:r>
            <a:endParaRPr lang="en-US" sz="2400" dirty="0"/>
          </a:p>
        </p:txBody>
      </p:sp>
      <p:sp>
        <p:nvSpPr>
          <p:cNvPr id="8" name="Rectangle 7">
            <a:extLst>
              <a:ext uri="{FF2B5EF4-FFF2-40B4-BE49-F238E27FC236}">
                <a16:creationId xmlns:a16="http://schemas.microsoft.com/office/drawing/2014/main" id="{15FD0292-4A0D-4B56-AF6A-A4F469E9AC49}"/>
              </a:ext>
            </a:extLst>
          </p:cNvPr>
          <p:cNvSpPr/>
          <p:nvPr/>
        </p:nvSpPr>
        <p:spPr>
          <a:xfrm>
            <a:off x="3785830" y="2873962"/>
            <a:ext cx="2972882" cy="2031325"/>
          </a:xfrm>
          <a:prstGeom prst="rect">
            <a:avLst/>
          </a:prstGeom>
        </p:spPr>
        <p:txBody>
          <a:bodyPr wrap="square">
            <a:spAutoFit/>
          </a:bodyPr>
          <a:lstStyle/>
          <a:p>
            <a:pPr lvl="0"/>
            <a:r>
              <a:rPr lang="en-US" sz="1400" dirty="0">
                <a:solidFill>
                  <a:prstClr val="black"/>
                </a:solidFill>
              </a:rPr>
              <a:t>Review includes certification that: </a:t>
            </a:r>
          </a:p>
          <a:p>
            <a:pPr lvl="0"/>
            <a:r>
              <a:rPr lang="en-US" sz="1400" dirty="0">
                <a:solidFill>
                  <a:prstClr val="black"/>
                </a:solidFill>
              </a:rPr>
              <a:t>• All activities are consistent with KSU’s mission </a:t>
            </a:r>
          </a:p>
          <a:p>
            <a:pPr lvl="0"/>
            <a:r>
              <a:rPr lang="en-US" sz="1400" dirty="0">
                <a:solidFill>
                  <a:prstClr val="black"/>
                </a:solidFill>
              </a:rPr>
              <a:t>• Appropriate funding is in place </a:t>
            </a:r>
          </a:p>
          <a:p>
            <a:pPr lvl="0"/>
            <a:r>
              <a:rPr lang="en-US" sz="1400" dirty="0">
                <a:solidFill>
                  <a:prstClr val="black"/>
                </a:solidFill>
              </a:rPr>
              <a:t>• Requisite Authorized Individual training, licensing requirements, housing and transportation needs, and other logistics will be in place prior to the start of the program</a:t>
            </a:r>
          </a:p>
        </p:txBody>
      </p:sp>
      <p:sp>
        <p:nvSpPr>
          <p:cNvPr id="9" name="Rectangle 8">
            <a:extLst>
              <a:ext uri="{FF2B5EF4-FFF2-40B4-BE49-F238E27FC236}">
                <a16:creationId xmlns:a16="http://schemas.microsoft.com/office/drawing/2014/main" id="{B21F7024-90A7-4E90-BDB8-3C893C2A3793}"/>
              </a:ext>
            </a:extLst>
          </p:cNvPr>
          <p:cNvSpPr/>
          <p:nvPr/>
        </p:nvSpPr>
        <p:spPr>
          <a:xfrm>
            <a:off x="6575999" y="2874893"/>
            <a:ext cx="2395329" cy="2031325"/>
          </a:xfrm>
          <a:prstGeom prst="rect">
            <a:avLst/>
          </a:prstGeom>
        </p:spPr>
        <p:txBody>
          <a:bodyPr wrap="square">
            <a:spAutoFit/>
          </a:bodyPr>
          <a:lstStyle/>
          <a:p>
            <a:pPr lvl="0"/>
            <a:r>
              <a:rPr lang="en-US" sz="1400" dirty="0">
                <a:solidFill>
                  <a:prstClr val="black"/>
                </a:solidFill>
              </a:rPr>
              <a:t>• </a:t>
            </a:r>
            <a:r>
              <a:rPr lang="en-US" sz="1400" b="1" dirty="0" smtClean="0">
                <a:solidFill>
                  <a:prstClr val="black"/>
                </a:solidFill>
              </a:rPr>
              <a:t>Legal</a:t>
            </a:r>
            <a:r>
              <a:rPr lang="en-US" sz="1400" b="1" dirty="0">
                <a:solidFill>
                  <a:prstClr val="black"/>
                </a:solidFill>
              </a:rPr>
              <a:t>: </a:t>
            </a:r>
            <a:r>
              <a:rPr lang="en-US" sz="1400" dirty="0">
                <a:solidFill>
                  <a:prstClr val="black"/>
                </a:solidFill>
              </a:rPr>
              <a:t>Licensing, Facilities Use Agreement(s) and other agreements </a:t>
            </a:r>
          </a:p>
          <a:p>
            <a:pPr lvl="0"/>
            <a:r>
              <a:rPr lang="en-US" sz="1400" dirty="0">
                <a:solidFill>
                  <a:prstClr val="black"/>
                </a:solidFill>
              </a:rPr>
              <a:t>• </a:t>
            </a:r>
            <a:r>
              <a:rPr lang="en-US" sz="1400" b="1" dirty="0">
                <a:solidFill>
                  <a:prstClr val="black"/>
                </a:solidFill>
              </a:rPr>
              <a:t>Insurance &amp; Risk Management:  </a:t>
            </a:r>
            <a:r>
              <a:rPr lang="en-US" sz="1400" dirty="0">
                <a:solidFill>
                  <a:prstClr val="black"/>
                </a:solidFill>
              </a:rPr>
              <a:t>Risk/Insurance Coverage </a:t>
            </a:r>
          </a:p>
          <a:p>
            <a:pPr lvl="0"/>
            <a:r>
              <a:rPr lang="en-US" sz="1400" dirty="0">
                <a:solidFill>
                  <a:prstClr val="black"/>
                </a:solidFill>
              </a:rPr>
              <a:t>• </a:t>
            </a:r>
            <a:r>
              <a:rPr lang="en-US" sz="1400" b="1" dirty="0">
                <a:solidFill>
                  <a:prstClr val="black"/>
                </a:solidFill>
              </a:rPr>
              <a:t>Youth Compliance: </a:t>
            </a:r>
            <a:r>
              <a:rPr lang="en-US" sz="1400" dirty="0">
                <a:solidFill>
                  <a:prstClr val="black"/>
                </a:solidFill>
              </a:rPr>
              <a:t>Background checks, Training, Program forms</a:t>
            </a:r>
          </a:p>
        </p:txBody>
      </p:sp>
      <p:sp>
        <p:nvSpPr>
          <p:cNvPr id="3" name="Rectangle 2">
            <a:extLst>
              <a:ext uri="{FF2B5EF4-FFF2-40B4-BE49-F238E27FC236}">
                <a16:creationId xmlns:a16="http://schemas.microsoft.com/office/drawing/2014/main" id="{8F37771A-135B-4760-BE88-D5DE10FF8E22}"/>
              </a:ext>
            </a:extLst>
          </p:cNvPr>
          <p:cNvSpPr/>
          <p:nvPr/>
        </p:nvSpPr>
        <p:spPr>
          <a:xfrm>
            <a:off x="1436337" y="4862308"/>
            <a:ext cx="4572000" cy="261610"/>
          </a:xfrm>
          <a:prstGeom prst="rect">
            <a:avLst/>
          </a:prstGeom>
        </p:spPr>
        <p:txBody>
          <a:bodyPr>
            <a:spAutoFit/>
          </a:bodyPr>
          <a:lstStyle/>
          <a:p>
            <a:r>
              <a:rPr lang="en-US" sz="1100" dirty="0"/>
              <a:t>NOTE: Approval of a program does not guarantee facility availability or usage</a:t>
            </a:r>
          </a:p>
        </p:txBody>
      </p:sp>
    </p:spTree>
    <p:extLst>
      <p:ext uri="{BB962C8B-B14F-4D97-AF65-F5344CB8AC3E}">
        <p14:creationId xmlns:p14="http://schemas.microsoft.com/office/powerpoint/2010/main" val="428150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906968"/>
            <a:ext cx="6736624" cy="461665"/>
          </a:xfrm>
          <a:prstGeom prst="rect">
            <a:avLst/>
          </a:prstGeom>
        </p:spPr>
        <p:txBody>
          <a:bodyPr wrap="square">
            <a:spAutoFit/>
          </a:bodyPr>
          <a:lstStyle/>
          <a:p>
            <a:pPr algn="ctr"/>
            <a:r>
              <a:rPr lang="en-US" sz="2400" b="1" dirty="0">
                <a:solidFill>
                  <a:prstClr val="black"/>
                </a:solidFill>
                <a:ea typeface="+mj-ea"/>
                <a:cs typeface="+mj-cs"/>
              </a:rPr>
              <a:t>Program Requirements: Approvals</a:t>
            </a:r>
            <a:endParaRPr lang="en-US" sz="2400" dirty="0"/>
          </a:p>
        </p:txBody>
      </p:sp>
      <p:sp>
        <p:nvSpPr>
          <p:cNvPr id="8" name="Rectangle 7">
            <a:extLst>
              <a:ext uri="{FF2B5EF4-FFF2-40B4-BE49-F238E27FC236}">
                <a16:creationId xmlns:a16="http://schemas.microsoft.com/office/drawing/2014/main" id="{15FD0292-4A0D-4B56-AF6A-A4F469E9AC49}"/>
              </a:ext>
            </a:extLst>
          </p:cNvPr>
          <p:cNvSpPr/>
          <p:nvPr/>
        </p:nvSpPr>
        <p:spPr>
          <a:xfrm>
            <a:off x="1533436" y="2016206"/>
            <a:ext cx="6736623" cy="2154436"/>
          </a:xfrm>
          <a:prstGeom prst="rect">
            <a:avLst/>
          </a:prstGeom>
        </p:spPr>
        <p:txBody>
          <a:bodyPr wrap="square">
            <a:spAutoFit/>
          </a:bodyPr>
          <a:lstStyle/>
          <a:p>
            <a:pPr lvl="0"/>
            <a:r>
              <a:rPr lang="en-US" sz="2400" dirty="0"/>
              <a:t>All reviews by approving parties must be completed before the program activities involving minors occur.  Submitting an entry to the Minors Registry in advance will help ensure proper compliance measures are in place.</a:t>
            </a:r>
          </a:p>
          <a:p>
            <a:pPr lvl="0"/>
            <a:endParaRPr lang="en-US" sz="1400" dirty="0">
              <a:solidFill>
                <a:prstClr val="black"/>
              </a:solidFill>
            </a:endParaRPr>
          </a:p>
        </p:txBody>
      </p:sp>
    </p:spTree>
    <p:extLst>
      <p:ext uri="{BB962C8B-B14F-4D97-AF65-F5344CB8AC3E}">
        <p14:creationId xmlns:p14="http://schemas.microsoft.com/office/powerpoint/2010/main" val="7298358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E628C08-A25B-4189-AECC-82EF99942860}"/>
              </a:ext>
            </a:extLst>
          </p:cNvPr>
          <p:cNvSpPr/>
          <p:nvPr/>
        </p:nvSpPr>
        <p:spPr>
          <a:xfrm>
            <a:off x="1373707" y="906968"/>
            <a:ext cx="6736624" cy="461665"/>
          </a:xfrm>
          <a:prstGeom prst="rect">
            <a:avLst/>
          </a:prstGeom>
        </p:spPr>
        <p:txBody>
          <a:bodyPr wrap="square">
            <a:spAutoFit/>
          </a:bodyPr>
          <a:lstStyle/>
          <a:p>
            <a:pPr algn="ctr"/>
            <a:r>
              <a:rPr lang="en-US" sz="2400" b="1" dirty="0">
                <a:solidFill>
                  <a:prstClr val="black"/>
                </a:solidFill>
                <a:ea typeface="+mj-ea"/>
                <a:cs typeface="+mj-cs"/>
              </a:rPr>
              <a:t>Program Requirements: Program Forms</a:t>
            </a:r>
            <a:endParaRPr lang="en-US" sz="2400" dirty="0"/>
          </a:p>
        </p:txBody>
      </p:sp>
      <p:sp>
        <p:nvSpPr>
          <p:cNvPr id="2" name="Rectangle 1">
            <a:extLst>
              <a:ext uri="{FF2B5EF4-FFF2-40B4-BE49-F238E27FC236}">
                <a16:creationId xmlns:a16="http://schemas.microsoft.com/office/drawing/2014/main" id="{F9CDBC41-F777-45B2-98CF-D312060BE67B}"/>
              </a:ext>
            </a:extLst>
          </p:cNvPr>
          <p:cNvSpPr/>
          <p:nvPr/>
        </p:nvSpPr>
        <p:spPr>
          <a:xfrm>
            <a:off x="1373706" y="1746879"/>
            <a:ext cx="7333323" cy="369332"/>
          </a:xfrm>
          <a:prstGeom prst="rect">
            <a:avLst/>
          </a:prstGeom>
        </p:spPr>
        <p:txBody>
          <a:bodyPr wrap="square">
            <a:spAutoFit/>
          </a:bodyPr>
          <a:lstStyle/>
          <a:p>
            <a:r>
              <a:rPr lang="en-US" b="1" dirty="0">
                <a:latin typeface="+mj-lt"/>
              </a:rPr>
              <a:t>Program Sponsors for University Affiliated programs must maintain:</a:t>
            </a:r>
          </a:p>
        </p:txBody>
      </p:sp>
      <p:sp>
        <p:nvSpPr>
          <p:cNvPr id="3" name="Rectangle 2">
            <a:extLst>
              <a:ext uri="{FF2B5EF4-FFF2-40B4-BE49-F238E27FC236}">
                <a16:creationId xmlns:a16="http://schemas.microsoft.com/office/drawing/2014/main" id="{F5350CE4-5A8E-4A6A-A5F5-F28B24C9F3DB}"/>
              </a:ext>
            </a:extLst>
          </p:cNvPr>
          <p:cNvSpPr/>
          <p:nvPr/>
        </p:nvSpPr>
        <p:spPr>
          <a:xfrm>
            <a:off x="1373706" y="2248236"/>
            <a:ext cx="2460610" cy="338554"/>
          </a:xfrm>
          <a:prstGeom prst="rect">
            <a:avLst/>
          </a:prstGeom>
        </p:spPr>
        <p:txBody>
          <a:bodyPr wrap="none">
            <a:spAutoFit/>
          </a:bodyPr>
          <a:lstStyle/>
          <a:p>
            <a:r>
              <a:rPr lang="en-US" sz="1600" b="1" dirty="0">
                <a:latin typeface="+mj-lt"/>
              </a:rPr>
              <a:t>Program Participants Forms:</a:t>
            </a:r>
          </a:p>
        </p:txBody>
      </p:sp>
      <p:sp>
        <p:nvSpPr>
          <p:cNvPr id="4" name="Rectangle 3">
            <a:extLst>
              <a:ext uri="{FF2B5EF4-FFF2-40B4-BE49-F238E27FC236}">
                <a16:creationId xmlns:a16="http://schemas.microsoft.com/office/drawing/2014/main" id="{277D4FFE-AF91-413E-B75B-6850FC22A9C2}"/>
              </a:ext>
            </a:extLst>
          </p:cNvPr>
          <p:cNvSpPr/>
          <p:nvPr/>
        </p:nvSpPr>
        <p:spPr>
          <a:xfrm>
            <a:off x="4648874" y="2245435"/>
            <a:ext cx="4572000" cy="307777"/>
          </a:xfrm>
          <a:prstGeom prst="rect">
            <a:avLst/>
          </a:prstGeom>
        </p:spPr>
        <p:txBody>
          <a:bodyPr>
            <a:spAutoFit/>
          </a:bodyPr>
          <a:lstStyle/>
          <a:p>
            <a:r>
              <a:rPr lang="en-US" sz="1400" b="1" dirty="0">
                <a:latin typeface="+mj-lt"/>
              </a:rPr>
              <a:t>Program Sponsors and Authorized Individuals Forms:</a:t>
            </a:r>
          </a:p>
        </p:txBody>
      </p:sp>
      <p:sp>
        <p:nvSpPr>
          <p:cNvPr id="5" name="Rectangle 4">
            <a:extLst>
              <a:ext uri="{FF2B5EF4-FFF2-40B4-BE49-F238E27FC236}">
                <a16:creationId xmlns:a16="http://schemas.microsoft.com/office/drawing/2014/main" id="{BE33D7D3-B55C-45AA-B1F8-E00D002F76B3}"/>
              </a:ext>
            </a:extLst>
          </p:cNvPr>
          <p:cNvSpPr/>
          <p:nvPr/>
        </p:nvSpPr>
        <p:spPr>
          <a:xfrm>
            <a:off x="1373706" y="2674181"/>
            <a:ext cx="2995993" cy="1384995"/>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US" sz="1400" b="1" dirty="0">
                <a:latin typeface="+mj-lt"/>
              </a:rPr>
              <a:t>Liability Waiver and Release </a:t>
            </a:r>
          </a:p>
          <a:p>
            <a:pPr marL="285750" indent="-285750">
              <a:buFont typeface="Arial" panose="020B0604020202020204" pitchFamily="34" charset="0"/>
              <a:buChar char="•"/>
            </a:pPr>
            <a:r>
              <a:rPr lang="en-US" sz="1400" b="1" dirty="0">
                <a:latin typeface="+mj-lt"/>
              </a:rPr>
              <a:t>Emergency Contact, Medical Information &amp; Authorization for Medical Care </a:t>
            </a:r>
          </a:p>
          <a:p>
            <a:pPr marL="285750" indent="-285750">
              <a:buFont typeface="Arial" panose="020B0604020202020204" pitchFamily="34" charset="0"/>
              <a:buChar char="•"/>
            </a:pPr>
            <a:r>
              <a:rPr lang="en-US" sz="1400" b="1" dirty="0">
                <a:latin typeface="+mj-lt"/>
              </a:rPr>
              <a:t>Participant Conduct Agreement </a:t>
            </a:r>
          </a:p>
          <a:p>
            <a:pPr marL="285750" indent="-285750">
              <a:buFont typeface="Arial" panose="020B0604020202020204" pitchFamily="34" charset="0"/>
              <a:buChar char="•"/>
            </a:pPr>
            <a:r>
              <a:rPr lang="en-US" sz="1400" b="1" dirty="0">
                <a:latin typeface="+mj-lt"/>
              </a:rPr>
              <a:t>KSU Pick-up Authorization</a:t>
            </a:r>
          </a:p>
        </p:txBody>
      </p:sp>
      <p:sp>
        <p:nvSpPr>
          <p:cNvPr id="6" name="Rectangle 5">
            <a:extLst>
              <a:ext uri="{FF2B5EF4-FFF2-40B4-BE49-F238E27FC236}">
                <a16:creationId xmlns:a16="http://schemas.microsoft.com/office/drawing/2014/main" id="{58830482-3A9D-4509-AD62-5B43E1CA79B8}"/>
              </a:ext>
            </a:extLst>
          </p:cNvPr>
          <p:cNvSpPr/>
          <p:nvPr/>
        </p:nvSpPr>
        <p:spPr>
          <a:xfrm>
            <a:off x="4774303" y="2674181"/>
            <a:ext cx="3336028" cy="1169551"/>
          </a:xfrm>
          <a:prstGeom prst="rect">
            <a:avLst/>
          </a:prstGeom>
          <a:solidFill>
            <a:schemeClr val="accent4">
              <a:lumMod val="40000"/>
              <a:lumOff val="60000"/>
            </a:schemeClr>
          </a:solidFill>
        </p:spPr>
        <p:txBody>
          <a:bodyPr wrap="square">
            <a:spAutoFit/>
          </a:bodyPr>
          <a:lstStyle/>
          <a:p>
            <a:pPr marL="285750" indent="-285750">
              <a:buFont typeface="Arial" panose="020B0604020202020204" pitchFamily="34" charset="0"/>
              <a:buChar char="•"/>
            </a:pPr>
            <a:r>
              <a:rPr lang="en-US" sz="1400" dirty="0"/>
              <a:t>Program Implementation Checklist </a:t>
            </a:r>
          </a:p>
          <a:p>
            <a:pPr marL="285750" indent="-285750">
              <a:buFont typeface="Arial" panose="020B0604020202020204" pitchFamily="34" charset="0"/>
              <a:buChar char="•"/>
            </a:pPr>
            <a:r>
              <a:rPr lang="en-US" sz="1400" dirty="0"/>
              <a:t>Staff &amp; Volunteer Code of Conduct </a:t>
            </a:r>
          </a:p>
          <a:p>
            <a:pPr marL="285750" indent="-285750">
              <a:buFont typeface="Arial" panose="020B0604020202020204" pitchFamily="34" charset="0"/>
              <a:buChar char="•"/>
            </a:pPr>
            <a:r>
              <a:rPr lang="en-US" sz="1400" dirty="0"/>
              <a:t>KSU Volunteer Agreement </a:t>
            </a:r>
          </a:p>
          <a:p>
            <a:pPr marL="285750" indent="-285750">
              <a:buFont typeface="Arial" panose="020B0604020202020204" pitchFamily="34" charset="0"/>
              <a:buChar char="•"/>
            </a:pPr>
            <a:r>
              <a:rPr lang="en-US" sz="1400" dirty="0"/>
              <a:t>KSU Registered Visitor (formerly Long Term Visitor)</a:t>
            </a:r>
          </a:p>
        </p:txBody>
      </p:sp>
      <p:sp>
        <p:nvSpPr>
          <p:cNvPr id="9" name="Rectangle 8">
            <a:extLst>
              <a:ext uri="{FF2B5EF4-FFF2-40B4-BE49-F238E27FC236}">
                <a16:creationId xmlns:a16="http://schemas.microsoft.com/office/drawing/2014/main" id="{87494A34-50E5-46CA-9C54-0A4C701858A5}"/>
              </a:ext>
            </a:extLst>
          </p:cNvPr>
          <p:cNvSpPr/>
          <p:nvPr/>
        </p:nvSpPr>
        <p:spPr>
          <a:xfrm>
            <a:off x="1373707" y="4463257"/>
            <a:ext cx="7333322" cy="307777"/>
          </a:xfrm>
          <a:prstGeom prst="rect">
            <a:avLst/>
          </a:prstGeom>
        </p:spPr>
        <p:txBody>
          <a:bodyPr wrap="square">
            <a:spAutoFit/>
          </a:bodyPr>
          <a:lstStyle/>
          <a:p>
            <a:r>
              <a:rPr lang="en-US" sz="1400" dirty="0"/>
              <a:t>All KSU forms may be found here: </a:t>
            </a:r>
            <a:r>
              <a:rPr lang="en-US" sz="1400" dirty="0">
                <a:hlinkClick r:id="rId2"/>
              </a:rPr>
              <a:t>http://protectingminors.kennesaw.edu/resources.php</a:t>
            </a:r>
            <a:r>
              <a:rPr lang="en-US" sz="1400" dirty="0"/>
              <a:t> </a:t>
            </a:r>
          </a:p>
        </p:txBody>
      </p:sp>
    </p:spTree>
    <p:extLst>
      <p:ext uri="{BB962C8B-B14F-4D97-AF65-F5344CB8AC3E}">
        <p14:creationId xmlns:p14="http://schemas.microsoft.com/office/powerpoint/2010/main" val="2680003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1788C-0C24-4EFF-A441-4F37C9179C77}"/>
              </a:ext>
            </a:extLst>
          </p:cNvPr>
          <p:cNvSpPr>
            <a:spLocks noGrp="1"/>
          </p:cNvSpPr>
          <p:nvPr>
            <p:ph type="title"/>
          </p:nvPr>
        </p:nvSpPr>
        <p:spPr>
          <a:xfrm>
            <a:off x="1966162" y="702161"/>
            <a:ext cx="7089962" cy="994172"/>
          </a:xfrm>
        </p:spPr>
        <p:txBody>
          <a:bodyPr>
            <a:normAutofit/>
          </a:bodyPr>
          <a:lstStyle/>
          <a:p>
            <a:r>
              <a:rPr lang="en-US" sz="2400" b="1" dirty="0">
                <a:latin typeface="+mn-lt"/>
              </a:rPr>
              <a:t>Program Requirements: Document Retention</a:t>
            </a:r>
            <a:r>
              <a:rPr lang="en-US" sz="2800" dirty="0"/>
              <a:t>	</a:t>
            </a:r>
          </a:p>
        </p:txBody>
      </p:sp>
      <p:sp>
        <p:nvSpPr>
          <p:cNvPr id="5" name="Rectangle 4">
            <a:extLst>
              <a:ext uri="{FF2B5EF4-FFF2-40B4-BE49-F238E27FC236}">
                <a16:creationId xmlns:a16="http://schemas.microsoft.com/office/drawing/2014/main" id="{6334AA0E-7642-4E82-93EF-1D0DD2B8BA54}"/>
              </a:ext>
            </a:extLst>
          </p:cNvPr>
          <p:cNvSpPr/>
          <p:nvPr/>
        </p:nvSpPr>
        <p:spPr>
          <a:xfrm>
            <a:off x="1610315" y="1833086"/>
            <a:ext cx="6773033" cy="2554545"/>
          </a:xfrm>
          <a:prstGeom prst="rect">
            <a:avLst/>
          </a:prstGeom>
        </p:spPr>
        <p:txBody>
          <a:bodyPr wrap="square">
            <a:spAutoFit/>
          </a:bodyPr>
          <a:lstStyle/>
          <a:p>
            <a:pPr marL="285750" indent="-285750">
              <a:buFont typeface="Symbol" panose="05050102010706020507" pitchFamily="18" charset="2"/>
              <a:buChar char=""/>
            </a:pPr>
            <a:r>
              <a:rPr lang="en-US" sz="2000" b="1" dirty="0"/>
              <a:t>Program Sponsors are responsible for keeping Program Participant records for University Affiliated Programs. </a:t>
            </a:r>
          </a:p>
          <a:p>
            <a:pPr marL="285750" indent="-285750">
              <a:buFont typeface="Symbol" panose="05050102010706020507" pitchFamily="18" charset="2"/>
              <a:buChar char=""/>
            </a:pPr>
            <a:endParaRPr lang="en-US" sz="2000" b="1" dirty="0"/>
          </a:p>
          <a:p>
            <a:pPr marL="285750" indent="-285750">
              <a:buFont typeface="Symbol" panose="05050102010706020507" pitchFamily="18" charset="2"/>
              <a:buChar char=""/>
            </a:pPr>
            <a:r>
              <a:rPr lang="en-US" sz="2000" b="1" dirty="0"/>
              <a:t>Per the BOR, any participant record must be kept for 3 years after the Participant reaches the age of 18. </a:t>
            </a:r>
          </a:p>
          <a:p>
            <a:pPr marL="285750" indent="-285750">
              <a:buFont typeface="Symbol" panose="05050102010706020507" pitchFamily="18" charset="2"/>
              <a:buChar char=""/>
            </a:pPr>
            <a:endParaRPr lang="en-US" sz="2000" b="1" dirty="0"/>
          </a:p>
          <a:p>
            <a:pPr marL="285750" indent="-285750">
              <a:buFont typeface="Symbol" panose="05050102010706020507" pitchFamily="18" charset="2"/>
              <a:buChar char=""/>
            </a:pPr>
            <a:r>
              <a:rPr lang="en-US" sz="2000" b="1" dirty="0"/>
              <a:t>Other program records should be kept in accordance with BOR retention policies:</a:t>
            </a:r>
          </a:p>
        </p:txBody>
      </p:sp>
      <p:sp>
        <p:nvSpPr>
          <p:cNvPr id="7" name="Rectangle 6">
            <a:extLst>
              <a:ext uri="{FF2B5EF4-FFF2-40B4-BE49-F238E27FC236}">
                <a16:creationId xmlns:a16="http://schemas.microsoft.com/office/drawing/2014/main" id="{C20BE2D8-9DCF-4A7C-8C23-1EF3E2C8117F}"/>
              </a:ext>
            </a:extLst>
          </p:cNvPr>
          <p:cNvSpPr/>
          <p:nvPr/>
        </p:nvSpPr>
        <p:spPr>
          <a:xfrm>
            <a:off x="1683143" y="4509667"/>
            <a:ext cx="5777713" cy="338554"/>
          </a:xfrm>
          <a:prstGeom prst="rect">
            <a:avLst/>
          </a:prstGeom>
        </p:spPr>
        <p:txBody>
          <a:bodyPr wrap="square">
            <a:spAutoFit/>
          </a:bodyPr>
          <a:lstStyle/>
          <a:p>
            <a:r>
              <a:rPr lang="en-US" sz="1600" dirty="0">
                <a:hlinkClick r:id="rId2"/>
              </a:rPr>
              <a:t>https://www.usg.edu/records_management/schedules/</a:t>
            </a:r>
            <a:r>
              <a:rPr lang="en-US" sz="1600" dirty="0"/>
              <a:t> </a:t>
            </a:r>
          </a:p>
        </p:txBody>
      </p:sp>
    </p:spTree>
    <p:extLst>
      <p:ext uri="{BB962C8B-B14F-4D97-AF65-F5344CB8AC3E}">
        <p14:creationId xmlns:p14="http://schemas.microsoft.com/office/powerpoint/2010/main" val="17712151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1192</TotalTime>
  <Words>2485</Words>
  <Application>Microsoft Office PowerPoint</Application>
  <PresentationFormat>On-screen Show (16:9)</PresentationFormat>
  <Paragraphs>285</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Symbol</vt:lpstr>
      <vt:lpstr>Wingdings</vt:lpstr>
      <vt:lpstr>Office Theme</vt:lpstr>
      <vt:lpstr>KSU Programs Serving Minors Training</vt:lpstr>
      <vt:lpstr>Introduction</vt:lpstr>
      <vt:lpstr> KSU Programs Serving Minors Policy </vt:lpstr>
      <vt:lpstr>Who is Affected?</vt:lpstr>
      <vt:lpstr>Program Registry Review and Approval Process </vt:lpstr>
      <vt:lpstr>PowerPoint Presentation</vt:lpstr>
      <vt:lpstr>PowerPoint Presentation</vt:lpstr>
      <vt:lpstr>PowerPoint Presentation</vt:lpstr>
      <vt:lpstr>Program Requirements: Document Retention </vt:lpstr>
      <vt:lpstr>PowerPoint Presentation</vt:lpstr>
      <vt:lpstr>PowerPoint Presentation</vt:lpstr>
      <vt:lpstr>PowerPoint Presentation</vt:lpstr>
      <vt:lpstr>PowerPoint Presentation</vt:lpstr>
      <vt:lpstr>Program Requirements: Procedures  Mandatory Reporting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Additional Resources: KSU Website </vt:lpstr>
      <vt:lpstr>Thank you!</vt:lpstr>
      <vt:lpstr>Certificate of 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Kimundi</dc:creator>
  <cp:lastModifiedBy>Ann Schroeder</cp:lastModifiedBy>
  <cp:revision>73</cp:revision>
  <dcterms:created xsi:type="dcterms:W3CDTF">2019-08-16T16:35:49Z</dcterms:created>
  <dcterms:modified xsi:type="dcterms:W3CDTF">2023-03-21T19:07:13Z</dcterms:modified>
</cp:coreProperties>
</file>